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"/>
  </p:notesMasterIdLst>
  <p:sldIdLst>
    <p:sldId id="312" r:id="rId2"/>
  </p:sldIdLst>
  <p:sldSz cx="36576000" cy="2743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DB71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6133" autoAdjust="0"/>
    <p:restoredTop sz="95823" autoAdjust="0"/>
  </p:normalViewPr>
  <p:slideViewPr>
    <p:cSldViewPr snapToGrid="0">
      <p:cViewPr>
        <p:scale>
          <a:sx n="40" d="100"/>
          <a:sy n="40" d="100"/>
        </p:scale>
        <p:origin x="408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930AC-0CAE-454E-82AE-CCEF7F275F04}" type="datetimeFigureOut">
              <a:rPr lang="en-NZ" smtClean="0"/>
              <a:t>21/09/2022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5D731-ABFE-4BF9-BEFA-71EE5D3187B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3023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5750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828754" algn="l" defTabSz="365750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3657509" algn="l" defTabSz="365750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5486263" algn="l" defTabSz="365750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7315017" algn="l" defTabSz="365750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9143771" algn="l" defTabSz="365750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10972526" algn="l" defTabSz="365750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12801280" algn="l" defTabSz="365750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14630034" algn="l" defTabSz="365750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 intro:</a:t>
            </a:r>
          </a:p>
          <a:p>
            <a:endParaRPr lang="en-US" dirty="0"/>
          </a:p>
          <a:p>
            <a:r>
              <a:rPr lang="en-US" dirty="0"/>
              <a:t>30 sec run through: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C2670-3342-473C-969D-FDFF399F20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9459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4489452"/>
            <a:ext cx="31089600" cy="9550400"/>
          </a:xfrm>
        </p:spPr>
        <p:txBody>
          <a:bodyPr anchor="b"/>
          <a:lstStyle>
            <a:lvl1pPr algn="ctr">
              <a:defRPr sz="2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14408152"/>
            <a:ext cx="27432000" cy="6623048"/>
          </a:xfrm>
        </p:spPr>
        <p:txBody>
          <a:bodyPr/>
          <a:lstStyle>
            <a:lvl1pPr marL="0" indent="0" algn="ctr">
              <a:buNone/>
              <a:defRPr sz="9600"/>
            </a:lvl1pPr>
            <a:lvl2pPr marL="1828800" indent="0" algn="ctr">
              <a:buNone/>
              <a:defRPr sz="8000"/>
            </a:lvl2pPr>
            <a:lvl3pPr marL="3657600" indent="0" algn="ctr">
              <a:buNone/>
              <a:defRPr sz="7200"/>
            </a:lvl3pPr>
            <a:lvl4pPr marL="5486400" indent="0" algn="ctr">
              <a:buNone/>
              <a:defRPr sz="6400"/>
            </a:lvl4pPr>
            <a:lvl5pPr marL="7315200" indent="0" algn="ctr">
              <a:buNone/>
              <a:defRPr sz="6400"/>
            </a:lvl5pPr>
            <a:lvl6pPr marL="9144000" indent="0" algn="ctr">
              <a:buNone/>
              <a:defRPr sz="6400"/>
            </a:lvl6pPr>
            <a:lvl7pPr marL="10972800" indent="0" algn="ctr">
              <a:buNone/>
              <a:defRPr sz="6400"/>
            </a:lvl7pPr>
            <a:lvl8pPr marL="12801600" indent="0" algn="ctr">
              <a:buNone/>
              <a:defRPr sz="6400"/>
            </a:lvl8pPr>
            <a:lvl9pPr marL="14630400" indent="0" algn="ctr">
              <a:buNone/>
              <a:defRPr sz="6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030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424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174702" y="1460500"/>
            <a:ext cx="7886700" cy="2324735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2" y="1460500"/>
            <a:ext cx="23202900" cy="232473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984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572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52" y="6838958"/>
            <a:ext cx="31546800" cy="11410948"/>
          </a:xfrm>
        </p:spPr>
        <p:txBody>
          <a:bodyPr anchor="b"/>
          <a:lstStyle>
            <a:lvl1pPr>
              <a:defRPr sz="2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5552" y="18357858"/>
            <a:ext cx="31546800" cy="6000748"/>
          </a:xfrm>
        </p:spPr>
        <p:txBody>
          <a:bodyPr/>
          <a:lstStyle>
            <a:lvl1pPr marL="0" indent="0">
              <a:buNone/>
              <a:defRPr sz="9600">
                <a:solidFill>
                  <a:schemeClr val="tx1"/>
                </a:solidFill>
              </a:defRPr>
            </a:lvl1pPr>
            <a:lvl2pPr marL="182880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2pPr>
            <a:lvl3pPr marL="36576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3pPr>
            <a:lvl4pPr marL="5486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73152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91440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09728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28016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4630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724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7302500"/>
            <a:ext cx="15544800" cy="17405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16600" y="7302500"/>
            <a:ext cx="15544800" cy="17405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638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460506"/>
            <a:ext cx="31546800" cy="53022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368" y="6724652"/>
            <a:ext cx="15473360" cy="32956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368" y="10020300"/>
            <a:ext cx="15473360" cy="14738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6602" y="6724652"/>
            <a:ext cx="15549564" cy="32956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16602" y="10020300"/>
            <a:ext cx="15549564" cy="14738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04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295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78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828800"/>
            <a:ext cx="11796712" cy="640080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9564" y="3949706"/>
            <a:ext cx="18516600" cy="19494500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8229600"/>
            <a:ext cx="11796712" cy="15246352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699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828800"/>
            <a:ext cx="11796712" cy="640080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549564" y="3949706"/>
            <a:ext cx="18516600" cy="19494500"/>
          </a:xfrm>
        </p:spPr>
        <p:txBody>
          <a:bodyPr anchor="t"/>
          <a:lstStyle>
            <a:lvl1pPr marL="0" indent="0">
              <a:buNone/>
              <a:defRPr sz="12800"/>
            </a:lvl1pPr>
            <a:lvl2pPr marL="1828800" indent="0">
              <a:buNone/>
              <a:defRPr sz="11200"/>
            </a:lvl2pPr>
            <a:lvl3pPr marL="3657600" indent="0">
              <a:buNone/>
              <a:defRPr sz="9600"/>
            </a:lvl3pPr>
            <a:lvl4pPr marL="5486400" indent="0">
              <a:buNone/>
              <a:defRPr sz="8000"/>
            </a:lvl4pPr>
            <a:lvl5pPr marL="7315200" indent="0">
              <a:buNone/>
              <a:defRPr sz="8000"/>
            </a:lvl5pPr>
            <a:lvl6pPr marL="9144000" indent="0">
              <a:buNone/>
              <a:defRPr sz="8000"/>
            </a:lvl6pPr>
            <a:lvl7pPr marL="10972800" indent="0">
              <a:buNone/>
              <a:defRPr sz="8000"/>
            </a:lvl7pPr>
            <a:lvl8pPr marL="12801600" indent="0">
              <a:buNone/>
              <a:defRPr sz="8000"/>
            </a:lvl8pPr>
            <a:lvl9pPr marL="14630400" indent="0">
              <a:buNone/>
              <a:defRPr sz="8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8229600"/>
            <a:ext cx="11796712" cy="15246352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0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1460506"/>
            <a:ext cx="31546800" cy="530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0" y="7302500"/>
            <a:ext cx="31546800" cy="17405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4600" y="25425406"/>
            <a:ext cx="82296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15800" y="25425406"/>
            <a:ext cx="123444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31800" y="25425406"/>
            <a:ext cx="82296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655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3657600" rtl="0" eaLnBrk="1" latinLnBrk="0" hangingPunct="1">
        <a:lnSpc>
          <a:spcPct val="90000"/>
        </a:lnSpc>
        <a:spcBef>
          <a:spcPct val="0"/>
        </a:spcBef>
        <a:buNone/>
        <a:defRPr sz="17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0" indent="-914400" algn="l" defTabSz="3657600" rtl="0" eaLnBrk="1" latinLnBrk="0" hangingPunct="1">
        <a:lnSpc>
          <a:spcPct val="90000"/>
        </a:lnSpc>
        <a:spcBef>
          <a:spcPts val="40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ilent presenter">
            <a:extLst>
              <a:ext uri="{FF2B5EF4-FFF2-40B4-BE49-F238E27FC236}">
                <a16:creationId xmlns:a16="http://schemas.microsoft.com/office/drawing/2014/main" id="{EC86DA8B-8163-4552-8FA4-435C18CFF2A9}"/>
              </a:ext>
            </a:extLst>
          </p:cNvPr>
          <p:cNvSpPr/>
          <p:nvPr/>
        </p:nvSpPr>
        <p:spPr>
          <a:xfrm>
            <a:off x="0" y="0"/>
            <a:ext cx="36589618" cy="27862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698"/>
            <a:endParaRPr lang="en-US" sz="1125" dirty="0">
              <a:solidFill>
                <a:schemeClr val="accent1">
                  <a:lumMod val="75000"/>
                </a:schemeClr>
              </a:solidFill>
              <a:latin typeface="Calibri" panose="020F050202020403020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3B1D5D-3F69-4DB1-BA6E-E107D7C99164}"/>
              </a:ext>
            </a:extLst>
          </p:cNvPr>
          <p:cNvSpPr txBox="1"/>
          <p:nvPr/>
        </p:nvSpPr>
        <p:spPr>
          <a:xfrm>
            <a:off x="-19228114" y="5300005"/>
            <a:ext cx="9436418" cy="14096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85698">
              <a:spcBef>
                <a:spcPts val="600"/>
              </a:spcBef>
              <a:spcAft>
                <a:spcPts val="600"/>
              </a:spcAft>
            </a:pPr>
            <a:r>
              <a:rPr lang="en-US" sz="4400" b="1" dirty="0">
                <a:solidFill>
                  <a:schemeClr val="accent1">
                    <a:lumMod val="75000"/>
                  </a:schemeClr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Introduction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NZ" sz="2800" dirty="0">
                <a:latin typeface="Lato" panose="020F0502020204030203" pitchFamily="34" charset="0"/>
                <a:cs typeface="Segoe UI" panose="020B0502040204020203" pitchFamily="34" charset="0"/>
              </a:rPr>
              <a:t>Antarctic-Plots is a new Python package developed to help with conducting Antarctic science. The 5 modules listed below all provide useful functions for a variety of use cases.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6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3600" b="1" dirty="0">
                <a:solidFill>
                  <a:srgbClr val="000000"/>
                </a:solidFill>
                <a:latin typeface="Consolas" panose="020B0609020204030204" pitchFamily="49" charset="0"/>
              </a:rPr>
              <a:t> antarctic_plots </a:t>
            </a:r>
            <a:r>
              <a:rPr lang="en-US" sz="36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US" sz="3600" b="1" dirty="0">
                <a:solidFill>
                  <a:srgbClr val="000000"/>
                </a:solidFill>
                <a:latin typeface="Consolas" panose="020B0609020204030204" pitchFamily="49" charset="0"/>
              </a:rPr>
              <a:t> fetch</a:t>
            </a:r>
            <a:endParaRPr lang="en-NZ" sz="3600" b="1" dirty="0"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NZ" sz="2800" dirty="0">
                <a:latin typeface="Lato" panose="020F0502020204030203" pitchFamily="34" charset="0"/>
                <a:cs typeface="Segoe UI" panose="020B0502040204020203" pitchFamily="34" charset="0"/>
              </a:rPr>
              <a:t>The </a:t>
            </a:r>
            <a:r>
              <a:rPr lang="en-NZ" sz="2800" b="1" dirty="0">
                <a:latin typeface="Lato" panose="020F0502020204030203" pitchFamily="34" charset="0"/>
                <a:cs typeface="Segoe UI" panose="020B0502040204020203" pitchFamily="34" charset="0"/>
              </a:rPr>
              <a:t>fetch </a:t>
            </a:r>
            <a:r>
              <a:rPr lang="en-NZ" sz="2800" dirty="0">
                <a:latin typeface="Lato" panose="020F0502020204030203" pitchFamily="34" charset="0"/>
                <a:cs typeface="Segoe UI" panose="020B0502040204020203" pitchFamily="34" charset="0"/>
              </a:rPr>
              <a:t>module provides an organized and convenient method of downloading and datasets. It uses the package </a:t>
            </a:r>
            <a:r>
              <a:rPr lang="en-NZ" sz="2800" b="1" dirty="0">
                <a:latin typeface="Lato" panose="020F0502020204030203" pitchFamily="34" charset="0"/>
                <a:cs typeface="Segoe UI" panose="020B0502040204020203" pitchFamily="34" charset="0"/>
              </a:rPr>
              <a:t>Pooch</a:t>
            </a:r>
            <a:r>
              <a:rPr lang="en-NZ" sz="2800" dirty="0">
                <a:latin typeface="Lato" panose="020F0502020204030203" pitchFamily="34" charset="0"/>
                <a:cs typeface="Segoe UI" panose="020B0502040204020203" pitchFamily="34" charset="0"/>
              </a:rPr>
              <a:t> to download data, or if the data’s already download, just retrieves the file for you. Below are some of the datasets including in </a:t>
            </a:r>
            <a:r>
              <a:rPr lang="en-NZ" sz="2800" b="1" dirty="0">
                <a:latin typeface="Lato" panose="020F0502020204030203" pitchFamily="34" charset="0"/>
                <a:cs typeface="Segoe UI" panose="020B0502040204020203" pitchFamily="34" charset="0"/>
              </a:rPr>
              <a:t>fetch</a:t>
            </a:r>
            <a:r>
              <a:rPr lang="en-NZ" sz="2800" dirty="0">
                <a:latin typeface="Lato" panose="020F0502020204030203" pitchFamily="34" charset="0"/>
                <a:cs typeface="Segoe UI" panose="020B0502040204020203" pitchFamily="34" charset="0"/>
              </a:rPr>
              <a:t>. More to be added in time!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lvl="0" algn="ctr">
              <a:spcBef>
                <a:spcPts val="600"/>
              </a:spcBef>
              <a:spcAft>
                <a:spcPts val="600"/>
              </a:spcAft>
            </a:pPr>
            <a:r>
              <a:rPr lang="en-US" sz="36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3600" b="1" dirty="0">
                <a:solidFill>
                  <a:srgbClr val="000000"/>
                </a:solidFill>
                <a:latin typeface="Consolas" panose="020B0609020204030204" pitchFamily="49" charset="0"/>
              </a:rPr>
              <a:t> antarctic_plots </a:t>
            </a:r>
            <a:r>
              <a:rPr lang="en-US" sz="36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US" sz="3600" b="1" dirty="0">
                <a:solidFill>
                  <a:srgbClr val="000000"/>
                </a:solidFill>
                <a:latin typeface="Consolas" panose="020B0609020204030204" pitchFamily="49" charset="0"/>
              </a:rPr>
              <a:t> regions</a:t>
            </a:r>
            <a:endParaRPr lang="en-NZ" sz="3600" b="1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NZ" sz="2800" dirty="0">
                <a:latin typeface="Lato" panose="020F0502020204030203" pitchFamily="34" charset="0"/>
                <a:cs typeface="Segoe UI" panose="020B0502040204020203" pitchFamily="34" charset="0"/>
              </a:rPr>
              <a:t>The </a:t>
            </a:r>
            <a:r>
              <a:rPr lang="en-NZ" sz="2800" b="1" dirty="0">
                <a:latin typeface="Lato" panose="020F0502020204030203" pitchFamily="34" charset="0"/>
                <a:cs typeface="Segoe UI" panose="020B0502040204020203" pitchFamily="34" charset="0"/>
              </a:rPr>
              <a:t>regions </a:t>
            </a:r>
            <a:r>
              <a:rPr lang="en-NZ" sz="2800" dirty="0">
                <a:latin typeface="Lato" panose="020F0502020204030203" pitchFamily="34" charset="0"/>
                <a:cs typeface="Segoe UI" panose="020B0502040204020203" pitchFamily="34" charset="0"/>
              </a:rPr>
              <a:t>module helps with defining geographic regions for plotting or extracting portions of data. There are several pre-defined regions (some shown below) for commonly plotted areas, or you can use an interactive map to define a custom region.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F61B32-8F5A-4CA2-B549-F3CD26098007}"/>
              </a:ext>
            </a:extLst>
          </p:cNvPr>
          <p:cNvSpPr txBox="1"/>
          <p:nvPr/>
        </p:nvSpPr>
        <p:spPr>
          <a:xfrm>
            <a:off x="18765192" y="25319889"/>
            <a:ext cx="973863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2800" b="1" dirty="0">
                <a:solidFill>
                  <a:schemeClr val="accent1"/>
                </a:solidFill>
                <a:latin typeface="Lato Black" panose="020F0A02020204030203"/>
              </a:rPr>
              <a:t>Matthew Tankersley</a:t>
            </a:r>
            <a:r>
              <a:rPr lang="en-US" sz="2800" baseline="30000" dirty="0">
                <a:solidFill>
                  <a:schemeClr val="accent1"/>
                </a:solidFill>
                <a:latin typeface="Lato Black" panose="020F0A02020204030203"/>
              </a:rPr>
              <a:t>1,2</a:t>
            </a:r>
            <a:r>
              <a:rPr lang="en-US" sz="3200" baseline="30000" dirty="0">
                <a:solidFill>
                  <a:schemeClr val="accent1"/>
                </a:solidFill>
                <a:latin typeface="Lato Black" panose="020F0A02020204030203"/>
              </a:rPr>
              <a:t> </a:t>
            </a:r>
          </a:p>
          <a:p>
            <a:pPr algn="ctr" fontAlgn="base"/>
            <a:r>
              <a:rPr lang="en-US" sz="2000" baseline="30000" dirty="0">
                <a:solidFill>
                  <a:schemeClr val="accent1"/>
                </a:solidFill>
                <a:latin typeface="Lato Black" panose="020F0A02020204030203"/>
              </a:rPr>
              <a:t>1</a:t>
            </a:r>
            <a:r>
              <a:rPr lang="en-US" sz="2000" dirty="0">
                <a:solidFill>
                  <a:schemeClr val="accent1"/>
                </a:solidFill>
                <a:latin typeface="Lato Black" panose="020F0A02020204030203"/>
              </a:rPr>
              <a:t>Antarctic Research Centre, Victoria University of Wellington, </a:t>
            </a:r>
            <a:r>
              <a:rPr lang="en-NZ" sz="2000" dirty="0">
                <a:solidFill>
                  <a:schemeClr val="accent1"/>
                </a:solidFill>
                <a:latin typeface="Lato Black" panose="020F0A02020204030203"/>
              </a:rPr>
              <a:t>NZ    </a:t>
            </a:r>
          </a:p>
          <a:p>
            <a:pPr algn="ctr" fontAlgn="base"/>
            <a:r>
              <a:rPr lang="en-NZ" sz="2000" dirty="0">
                <a:solidFill>
                  <a:schemeClr val="accent1"/>
                </a:solidFill>
                <a:latin typeface="Lato Black" panose="020F0A02020204030203"/>
              </a:rPr>
              <a:t> </a:t>
            </a:r>
            <a:r>
              <a:rPr lang="en-US" sz="2000" baseline="30000" dirty="0">
                <a:solidFill>
                  <a:schemeClr val="accent1"/>
                </a:solidFill>
                <a:latin typeface="Lato Black" panose="020F0A02020204030203"/>
              </a:rPr>
              <a:t>2</a:t>
            </a:r>
            <a:r>
              <a:rPr lang="en-US" sz="2000" dirty="0">
                <a:solidFill>
                  <a:schemeClr val="accent1"/>
                </a:solidFill>
                <a:latin typeface="Lato Black" panose="020F0A02020204030203"/>
              </a:rPr>
              <a:t>GNS Science</a:t>
            </a:r>
            <a:endParaRPr lang="en-NZ" sz="2000" dirty="0">
              <a:solidFill>
                <a:schemeClr val="accent1"/>
              </a:solidFill>
              <a:latin typeface="Lato Black" panose="020F0A02020204030203"/>
            </a:endParaRPr>
          </a:p>
          <a:p>
            <a:pPr algn="ctr" fontAlgn="base"/>
            <a:r>
              <a:rPr lang="en-NZ" sz="3200" dirty="0">
                <a:solidFill>
                  <a:schemeClr val="accent1"/>
                </a:solidFill>
                <a:latin typeface="Lato Black" panose="020F0A02020204030203"/>
              </a:rPr>
              <a:t> </a:t>
            </a:r>
          </a:p>
        </p:txBody>
      </p:sp>
      <p:sp>
        <p:nvSpPr>
          <p:cNvPr id="31" name="Title 4">
            <a:extLst>
              <a:ext uri="{FF2B5EF4-FFF2-40B4-BE49-F238E27FC236}">
                <a16:creationId xmlns:a16="http://schemas.microsoft.com/office/drawing/2014/main" id="{B6829E4F-0FCB-4A9E-85D5-81650A78DAF2}"/>
              </a:ext>
            </a:extLst>
          </p:cNvPr>
          <p:cNvSpPr txBox="1">
            <a:spLocks/>
          </p:cNvSpPr>
          <p:nvPr/>
        </p:nvSpPr>
        <p:spPr>
          <a:xfrm>
            <a:off x="0" y="341317"/>
            <a:ext cx="36589618" cy="3080084"/>
          </a:xfrm>
          <a:prstGeom prst="rect">
            <a:avLst/>
          </a:prstGeom>
        </p:spPr>
        <p:txBody>
          <a:bodyPr vert="horz" lIns="274320" tIns="137160" rIns="274320" bIns="137160" rtlCol="0" anchor="t">
            <a:noAutofit/>
          </a:bodyPr>
          <a:lstStyle>
            <a:lvl1pPr algn="ctr" defTabSz="9142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spc="225" dirty="0">
                <a:solidFill>
                  <a:schemeClr val="bg1"/>
                </a:solidFill>
                <a:latin typeface="Lato Black" panose="020F0A02020204030203"/>
                <a:ea typeface="Segoe UI Black" panose="020B0A02040204020203" pitchFamily="34" charset="0"/>
                <a:cs typeface="Segoe UI" panose="020B0502040204020203" pitchFamily="34" charset="0"/>
              </a:rPr>
              <a:t>Antarctic-Plots </a:t>
            </a:r>
          </a:p>
          <a:p>
            <a:r>
              <a:rPr lang="en-US" sz="4800" spc="225" dirty="0">
                <a:solidFill>
                  <a:schemeClr val="bg1"/>
                </a:solidFill>
                <a:latin typeface="Lato Black" panose="020F0A02020204030203"/>
                <a:ea typeface="Segoe UI Black" panose="020B0A02040204020203" pitchFamily="34" charset="0"/>
                <a:cs typeface="Segoe UI" panose="020B0502040204020203" pitchFamily="34" charset="0"/>
              </a:rPr>
              <a:t>A Python package to help </a:t>
            </a:r>
            <a:r>
              <a:rPr lang="en-US" sz="5400" b="1" spc="225" dirty="0">
                <a:solidFill>
                  <a:schemeClr val="bg1"/>
                </a:solidFill>
                <a:latin typeface="Lato Black" panose="020F0A02020204030203"/>
                <a:ea typeface="Segoe UI Black" panose="020B0A02040204020203" pitchFamily="34" charset="0"/>
                <a:cs typeface="Segoe UI" panose="020B0502040204020203" pitchFamily="34" charset="0"/>
              </a:rPr>
              <a:t>download</a:t>
            </a:r>
            <a:r>
              <a:rPr lang="en-US" sz="5400" spc="225" dirty="0">
                <a:solidFill>
                  <a:schemeClr val="bg1"/>
                </a:solidFill>
                <a:latin typeface="Lato Black" panose="020F0A02020204030203"/>
                <a:ea typeface="Segoe UI Black" panose="020B0A02040204020203" pitchFamily="34" charset="0"/>
                <a:cs typeface="Segoe UI" panose="020B0502040204020203" pitchFamily="34" charset="0"/>
              </a:rPr>
              <a:t>, </a:t>
            </a:r>
            <a:r>
              <a:rPr lang="en-US" sz="5400" b="1" spc="225" dirty="0">
                <a:solidFill>
                  <a:schemeClr val="bg1"/>
                </a:solidFill>
                <a:latin typeface="Lato Black" panose="020F0A02020204030203"/>
                <a:ea typeface="Segoe UI Black" panose="020B0A02040204020203" pitchFamily="34" charset="0"/>
                <a:cs typeface="Segoe UI" panose="020B0502040204020203" pitchFamily="34" charset="0"/>
              </a:rPr>
              <a:t>visualize</a:t>
            </a:r>
            <a:r>
              <a:rPr lang="en-US" sz="5400" spc="225" dirty="0">
                <a:solidFill>
                  <a:schemeClr val="bg1"/>
                </a:solidFill>
                <a:latin typeface="Lato Black" panose="020F0A02020204030203"/>
                <a:ea typeface="Segoe UI Black" panose="020B0A02040204020203" pitchFamily="34" charset="0"/>
                <a:cs typeface="Segoe UI" panose="020B0502040204020203" pitchFamily="34" charset="0"/>
              </a:rPr>
              <a:t>, </a:t>
            </a:r>
            <a:r>
              <a:rPr lang="en-US" sz="4800" spc="225" dirty="0">
                <a:solidFill>
                  <a:schemeClr val="bg1"/>
                </a:solidFill>
                <a:latin typeface="Lato Black" panose="020F0A02020204030203"/>
                <a:ea typeface="Segoe UI Black" panose="020B0A02040204020203" pitchFamily="34" charset="0"/>
                <a:cs typeface="Segoe UI" panose="020B0502040204020203" pitchFamily="34" charset="0"/>
              </a:rPr>
              <a:t>and</a:t>
            </a:r>
            <a:r>
              <a:rPr lang="en-US" sz="5400" spc="225" dirty="0">
                <a:solidFill>
                  <a:schemeClr val="bg1"/>
                </a:solidFill>
                <a:latin typeface="Lato Black" panose="020F0A02020204030203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5400" b="1" spc="225" dirty="0">
                <a:solidFill>
                  <a:schemeClr val="bg1"/>
                </a:solidFill>
                <a:latin typeface="Lato Black" panose="020F0A02020204030203"/>
                <a:ea typeface="Segoe UI Black" panose="020B0A02040204020203" pitchFamily="34" charset="0"/>
                <a:cs typeface="Segoe UI" panose="020B0502040204020203" pitchFamily="34" charset="0"/>
              </a:rPr>
              <a:t>present</a:t>
            </a:r>
            <a:r>
              <a:rPr lang="en-US" sz="5400" spc="225" dirty="0">
                <a:solidFill>
                  <a:schemeClr val="bg1"/>
                </a:solidFill>
                <a:latin typeface="Lato Black" panose="020F0A02020204030203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4800" spc="225" dirty="0">
                <a:solidFill>
                  <a:schemeClr val="bg1"/>
                </a:solidFill>
                <a:latin typeface="Lato Black" panose="020F0A02020204030203"/>
                <a:ea typeface="Segoe UI Black" panose="020B0A02040204020203" pitchFamily="34" charset="0"/>
                <a:cs typeface="Segoe UI" panose="020B0502040204020203" pitchFamily="34" charset="0"/>
              </a:rPr>
              <a:t>Antarctic datasets</a:t>
            </a:r>
            <a:endParaRPr lang="en-US" sz="5400" spc="225" dirty="0">
              <a:solidFill>
                <a:schemeClr val="bg1"/>
              </a:solidFill>
              <a:latin typeface="Lato Black" panose="020F0A02020204030203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7C03B7-7FE7-437B-A1D6-3BDBA2BC3582}"/>
              </a:ext>
            </a:extLst>
          </p:cNvPr>
          <p:cNvSpPr txBox="1"/>
          <p:nvPr/>
        </p:nvSpPr>
        <p:spPr>
          <a:xfrm>
            <a:off x="1883000" y="25408007"/>
            <a:ext cx="472397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>
                <a:solidFill>
                  <a:schemeClr val="accent6">
                    <a:lumMod val="75000"/>
                  </a:schemeClr>
                </a:solidFill>
                <a:latin typeface="Lato Black" panose="020F0A02020204030203"/>
              </a:rPr>
              <a:t>Try it on your phone:</a:t>
            </a:r>
          </a:p>
          <a:p>
            <a:r>
              <a:rPr lang="en-NZ" sz="2000" dirty="0">
                <a:solidFill>
                  <a:schemeClr val="accent6">
                    <a:lumMod val="75000"/>
                  </a:schemeClr>
                </a:solidFill>
                <a:latin typeface="Lato Black" panose="020F0A02020204030203"/>
              </a:rPr>
              <a:t>Open a Binder environment</a:t>
            </a:r>
          </a:p>
          <a:p>
            <a:r>
              <a:rPr lang="en-NZ" sz="2000" dirty="0">
                <a:solidFill>
                  <a:schemeClr val="accent6">
                    <a:lumMod val="75000"/>
                  </a:schemeClr>
                </a:solidFill>
                <a:latin typeface="Lato Black" panose="020F0A02020204030203"/>
              </a:rPr>
              <a:t>https://bndr.it/r26s9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F9A2B5D-2A98-4C21-9105-3B81FB9C0BBD}"/>
              </a:ext>
            </a:extLst>
          </p:cNvPr>
          <p:cNvSpPr txBox="1"/>
          <p:nvPr/>
        </p:nvSpPr>
        <p:spPr>
          <a:xfrm>
            <a:off x="7264865" y="25512970"/>
            <a:ext cx="4477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>
                <a:solidFill>
                  <a:schemeClr val="accent1"/>
                </a:solidFill>
                <a:latin typeface="Lato Black" panose="020F0A02020204030203"/>
              </a:rPr>
              <a:t>Download the poster:</a:t>
            </a:r>
          </a:p>
          <a:p>
            <a:r>
              <a:rPr lang="en-NZ" sz="2000" dirty="0" err="1">
                <a:solidFill>
                  <a:schemeClr val="accent1"/>
                </a:solidFill>
                <a:latin typeface="Lato Black" panose="020F0A02020204030203"/>
              </a:rPr>
              <a:t>doi</a:t>
            </a:r>
            <a:r>
              <a:rPr lang="en-NZ" sz="2000" dirty="0">
                <a:solidFill>
                  <a:schemeClr val="accent1"/>
                </a:solidFill>
                <a:latin typeface="Lato Black" panose="020F0A02020204030203"/>
              </a:rPr>
              <a:t>: 10.6084/m9.figshare.21183931</a:t>
            </a:r>
          </a:p>
        </p:txBody>
      </p:sp>
      <p:pic>
        <p:nvPicPr>
          <p:cNvPr id="54" name="Picture 53" descr="Qr code&#10;&#10;Description automatically generated">
            <a:extLst>
              <a:ext uri="{FF2B5EF4-FFF2-40B4-BE49-F238E27FC236}">
                <a16:creationId xmlns:a16="http://schemas.microsoft.com/office/drawing/2014/main" id="{C9544F0F-536F-48C6-B5FF-8280273D611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81919" y="25208169"/>
            <a:ext cx="1478135" cy="1478135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F3B498E4-AB98-4358-918F-347666D71C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315" t="13575" r="7485" b="54158"/>
          <a:stretch/>
        </p:blipFill>
        <p:spPr>
          <a:xfrm>
            <a:off x="33881442" y="311278"/>
            <a:ext cx="2081934" cy="2209953"/>
          </a:xfrm>
          <a:prstGeom prst="roundRect">
            <a:avLst>
              <a:gd name="adj" fmla="val 1808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A4BD5B0-A3EE-4B7D-B656-26291139EA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5608" y="23195263"/>
            <a:ext cx="7374010" cy="1346558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4CEB907F-C5F3-4CFB-94E0-630C0D8A9389}"/>
              </a:ext>
            </a:extLst>
          </p:cNvPr>
          <p:cNvSpPr/>
          <p:nvPr/>
        </p:nvSpPr>
        <p:spPr>
          <a:xfrm>
            <a:off x="37884961" y="5877983"/>
            <a:ext cx="9436418" cy="415498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NZ" sz="2800" b="1" dirty="0">
                <a:solidFill>
                  <a:srgbClr val="FF0066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plot_grd()</a:t>
            </a:r>
            <a:r>
              <a:rPr lang="en-NZ" sz="2800" b="1" dirty="0">
                <a:latin typeface="Consolas" panose="020B0609020204030204" pitchFamily="49" charset="0"/>
                <a:cs typeface="Segoe UI" panose="020B0502040204020203" pitchFamily="34" charset="0"/>
              </a:rPr>
              <a:t> </a:t>
            </a:r>
            <a:r>
              <a:rPr lang="en-US" sz="2800" dirty="0">
                <a:latin typeface="Consolas" panose="020B0609020204030204" pitchFamily="49" charset="0"/>
                <a:cs typeface="Segoe UI" panose="020B0502040204020203" pitchFamily="34" charset="0"/>
              </a:rPr>
              <a:t>h</a:t>
            </a:r>
            <a:r>
              <a:rPr lang="en-US" sz="2800" dirty="0">
                <a:latin typeface="Consolas" panose="020B0609020204030204" pitchFamily="49" charset="0"/>
              </a:rPr>
              <a:t>elps easily create PyGMT maps, individually or as subplots.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NZ" sz="2800" b="1" dirty="0">
                <a:solidFill>
                  <a:srgbClr val="FF0066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add_coast()</a:t>
            </a:r>
            <a:r>
              <a:rPr lang="en-NZ" sz="2800" dirty="0">
                <a:latin typeface="Consolas" panose="020B0609020204030204" pitchFamily="49" charset="0"/>
              </a:rPr>
              <a:t> </a:t>
            </a:r>
            <a:r>
              <a:rPr lang="en-US" sz="2800" dirty="0">
                <a:latin typeface="Consolas" panose="020B0609020204030204" pitchFamily="49" charset="0"/>
              </a:rPr>
              <a:t>add coastline and </a:t>
            </a:r>
            <a:r>
              <a:rPr lang="en-US" sz="2800" dirty="0" err="1">
                <a:latin typeface="Consolas" panose="020B0609020204030204" pitchFamily="49" charset="0"/>
              </a:rPr>
              <a:t>groundingline</a:t>
            </a:r>
            <a:r>
              <a:rPr lang="en-US" sz="2800" dirty="0">
                <a:latin typeface="Consolas" panose="020B0609020204030204" pitchFamily="49" charset="0"/>
              </a:rPr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NZ" sz="2800" b="1" dirty="0">
                <a:solidFill>
                  <a:srgbClr val="FF0066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add_inset() </a:t>
            </a:r>
            <a:r>
              <a:rPr lang="en-US" sz="2800" dirty="0">
                <a:latin typeface="Consolas" panose="020B0609020204030204" pitchFamily="49" charset="0"/>
              </a:rPr>
              <a:t>add an inset map showing the figure region relative to the Antarctic continent.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NZ" sz="2800" b="1" dirty="0">
                <a:solidFill>
                  <a:srgbClr val="FF0066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add_gridlines() </a:t>
            </a:r>
            <a:r>
              <a:rPr lang="en-US" sz="2800" dirty="0">
                <a:latin typeface="Consolas" panose="020B0609020204030204" pitchFamily="49" charset="0"/>
              </a:rPr>
              <a:t>add lat lon grid lines and annotations..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NZ" sz="2800" b="1" dirty="0" err="1">
                <a:solidFill>
                  <a:srgbClr val="FF0066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add_scalebar</a:t>
            </a:r>
            <a:r>
              <a:rPr lang="en-NZ" sz="2800" b="1" dirty="0">
                <a:solidFill>
                  <a:srgbClr val="FF0066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() </a:t>
            </a:r>
            <a:r>
              <a:rPr lang="en-US" sz="2800" dirty="0">
                <a:latin typeface="Consolas" panose="020B0609020204030204" pitchFamily="49" charset="0"/>
              </a:rPr>
              <a:t>add a scalebar.</a:t>
            </a:r>
            <a:endParaRPr lang="en-NZ" sz="2800" b="1" dirty="0">
              <a:solidFill>
                <a:srgbClr val="FF0066"/>
              </a:solidFill>
              <a:latin typeface="Consolas" panose="020B0609020204030204" pitchFamily="49" charset="0"/>
              <a:cs typeface="Segoe UI" panose="020B0502040204020203" pitchFamily="34" charset="0"/>
            </a:endParaRPr>
          </a:p>
        </p:txBody>
      </p:sp>
      <p:pic>
        <p:nvPicPr>
          <p:cNvPr id="73" name="Picture 72" descr="Logo, company name&#10;&#10;Description automatically generated">
            <a:extLst>
              <a:ext uri="{FF2B5EF4-FFF2-40B4-BE49-F238E27FC236}">
                <a16:creationId xmlns:a16="http://schemas.microsoft.com/office/drawing/2014/main" id="{5D06F530-4C68-45CF-B59B-3749586A62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72347" y="25317433"/>
            <a:ext cx="4908884" cy="1658076"/>
          </a:xfrm>
          <a:prstGeom prst="rect">
            <a:avLst/>
          </a:prstGeom>
        </p:spPr>
      </p:pic>
      <p:pic>
        <p:nvPicPr>
          <p:cNvPr id="78" name="Picture 77" descr="A picture containing shape&#10;&#10;Description automatically generated">
            <a:extLst>
              <a:ext uri="{FF2B5EF4-FFF2-40B4-BE49-F238E27FC236}">
                <a16:creationId xmlns:a16="http://schemas.microsoft.com/office/drawing/2014/main" id="{BF773D3C-E502-4054-8AB7-7325278A6F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337" y="370148"/>
            <a:ext cx="2036743" cy="2036743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426645A6-68F4-43ED-AEB2-EB5D3263BE78}"/>
              </a:ext>
            </a:extLst>
          </p:cNvPr>
          <p:cNvSpPr/>
          <p:nvPr/>
        </p:nvSpPr>
        <p:spPr>
          <a:xfrm>
            <a:off x="37722508" y="19000370"/>
            <a:ext cx="9598871" cy="9479518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NZ" sz="3200" b="1" dirty="0">
                <a:latin typeface="Consolas" panose="020B0609020204030204" pitchFamily="49" charset="0"/>
              </a:rPr>
              <a:t>Grid Operations: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NZ" sz="2800" b="1" dirty="0" err="1">
                <a:solidFill>
                  <a:srgbClr val="FF0066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grd_compare</a:t>
            </a:r>
            <a:r>
              <a:rPr lang="en-NZ" sz="2800" b="1" dirty="0">
                <a:solidFill>
                  <a:srgbClr val="FF0066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()</a:t>
            </a:r>
            <a:r>
              <a:rPr lang="en-NZ" sz="2800" b="1" dirty="0">
                <a:latin typeface="Consolas" panose="020B0609020204030204" pitchFamily="49" charset="0"/>
                <a:cs typeface="Segoe UI" panose="020B0502040204020203" pitchFamily="34" charset="0"/>
              </a:rPr>
              <a:t> </a:t>
            </a:r>
            <a:r>
              <a:rPr lang="en-US" sz="2800" dirty="0">
                <a:latin typeface="Consolas" panose="020B0609020204030204" pitchFamily="49" charset="0"/>
              </a:rPr>
              <a:t>Find the difference between 2 grids and plot the results.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NZ" sz="2800" b="1" dirty="0" err="1">
                <a:solidFill>
                  <a:srgbClr val="FF0066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grd_trend</a:t>
            </a:r>
            <a:r>
              <a:rPr lang="en-NZ" sz="2800" b="1" dirty="0">
                <a:solidFill>
                  <a:srgbClr val="FF0066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()</a:t>
            </a:r>
            <a:r>
              <a:rPr lang="en-NZ" sz="2800" dirty="0">
                <a:latin typeface="Consolas" panose="020B0609020204030204" pitchFamily="49" charset="0"/>
              </a:rPr>
              <a:t> </a:t>
            </a:r>
            <a:r>
              <a:rPr lang="en-US" sz="2800" dirty="0">
                <a:latin typeface="Consolas" panose="020B0609020204030204" pitchFamily="49" charset="0"/>
              </a:rPr>
              <a:t>Fit an arbitrary order trend to a grid and use it to detrend.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NZ" sz="2800" b="1" dirty="0" err="1">
                <a:solidFill>
                  <a:srgbClr val="FF0066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mask_from_shp</a:t>
            </a:r>
            <a:r>
              <a:rPr lang="en-NZ" sz="2800" b="1" dirty="0">
                <a:solidFill>
                  <a:srgbClr val="FF0066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() </a:t>
            </a:r>
            <a:r>
              <a:rPr lang="en-US" sz="2800" dirty="0">
                <a:latin typeface="Consolas" panose="020B0609020204030204" pitchFamily="49" charset="0"/>
              </a:rPr>
              <a:t>Create a mask or a masked grid from area inside or outside of a closed shapefile.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b="1" dirty="0">
                <a:latin typeface="Consolas" panose="020B0609020204030204" pitchFamily="49" charset="0"/>
              </a:rPr>
              <a:t>Coordinates and Projections: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NZ" sz="2800" b="1" dirty="0" err="1">
                <a:solidFill>
                  <a:srgbClr val="FF0066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set_proj</a:t>
            </a:r>
            <a:r>
              <a:rPr lang="en-NZ" sz="2800" b="1" dirty="0">
                <a:solidFill>
                  <a:srgbClr val="FF0066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()</a:t>
            </a:r>
            <a:r>
              <a:rPr lang="en-US" sz="2800" b="1" dirty="0">
                <a:solidFill>
                  <a:srgbClr val="FF0066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 </a:t>
            </a:r>
            <a:r>
              <a:rPr lang="en-US" sz="2800" dirty="0">
                <a:latin typeface="Consolas" panose="020B0609020204030204" pitchFamily="49" charset="0"/>
              </a:rPr>
              <a:t>Create an EPSG:3031 projection to use in PyGMT based off an input region.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NZ" sz="2800" b="1" dirty="0" err="1">
                <a:solidFill>
                  <a:srgbClr val="FF0066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alter_region</a:t>
            </a:r>
            <a:r>
              <a:rPr lang="en-NZ" sz="2800" b="1" dirty="0">
                <a:solidFill>
                  <a:srgbClr val="FF0066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() </a:t>
            </a:r>
            <a:r>
              <a:rPr lang="en-NZ" sz="2800" dirty="0">
                <a:latin typeface="Consolas" panose="020B0609020204030204" pitchFamily="49" charset="0"/>
              </a:rPr>
              <a:t>Zoom in, out, or shift a region in any direction.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NZ" sz="2800" b="1" dirty="0">
                <a:solidFill>
                  <a:srgbClr val="FF0066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latlon_to_epsg3031() </a:t>
            </a:r>
            <a:r>
              <a:rPr lang="en-NZ" sz="2800" dirty="0">
                <a:latin typeface="Consolas" panose="020B0609020204030204" pitchFamily="49" charset="0"/>
              </a:rPr>
              <a:t>Convert coordinates from WGS84 (</a:t>
            </a:r>
            <a:r>
              <a:rPr lang="en-NZ" sz="2800" dirty="0" err="1">
                <a:latin typeface="Consolas" panose="020B0609020204030204" pitchFamily="49" charset="0"/>
              </a:rPr>
              <a:t>lat</a:t>
            </a:r>
            <a:r>
              <a:rPr lang="en-NZ" sz="2800" dirty="0">
                <a:latin typeface="Consolas" panose="020B0609020204030204" pitchFamily="49" charset="0"/>
              </a:rPr>
              <a:t>/long) into EPSG:3031, Antarctic Polar Stereographic.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32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dirty="0"/>
              <a:t> </a:t>
            </a:r>
            <a:endParaRPr lang="en-US" sz="3200" b="1" dirty="0">
              <a:latin typeface="Consolas" panose="020B060902020403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3CB66EC-5FFD-4683-A1FE-9C130EA419BF}"/>
              </a:ext>
            </a:extLst>
          </p:cNvPr>
          <p:cNvSpPr txBox="1"/>
          <p:nvPr/>
        </p:nvSpPr>
        <p:spPr>
          <a:xfrm>
            <a:off x="37419068" y="2705194"/>
            <a:ext cx="9436418" cy="2533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6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3600" b="1" dirty="0">
                <a:solidFill>
                  <a:srgbClr val="000000"/>
                </a:solidFill>
                <a:latin typeface="Consolas" panose="020B0609020204030204" pitchFamily="49" charset="0"/>
              </a:rPr>
              <a:t> antarctic_plots </a:t>
            </a:r>
            <a:r>
              <a:rPr lang="en-US" sz="36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US" sz="3600" b="1" dirty="0">
                <a:solidFill>
                  <a:srgbClr val="000000"/>
                </a:solidFill>
                <a:latin typeface="Consolas" panose="020B0609020204030204" pitchFamily="49" charset="0"/>
              </a:rPr>
              <a:t> maps</a:t>
            </a:r>
            <a:endParaRPr lang="en-NZ" sz="3600" b="1" dirty="0"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NZ" sz="3200" dirty="0">
                <a:latin typeface="Lato" panose="020F0502020204030203" pitchFamily="34" charset="0"/>
                <a:cs typeface="Segoe UI" panose="020B0502040204020203" pitchFamily="34" charset="0"/>
              </a:rPr>
              <a:t> </a:t>
            </a:r>
            <a:r>
              <a:rPr lang="en-NZ" sz="2800" dirty="0">
                <a:latin typeface="Lato" panose="020F0502020204030203" pitchFamily="34" charset="0"/>
                <a:cs typeface="Segoe UI" panose="020B0502040204020203" pitchFamily="34" charset="0"/>
              </a:rPr>
              <a:t>The </a:t>
            </a:r>
            <a:r>
              <a:rPr lang="en-NZ" sz="2800" b="1" dirty="0">
                <a:latin typeface="Lato" panose="020F0502020204030203" pitchFamily="34" charset="0"/>
                <a:cs typeface="Segoe UI" panose="020B0502040204020203" pitchFamily="34" charset="0"/>
              </a:rPr>
              <a:t>maps </a:t>
            </a:r>
            <a:r>
              <a:rPr lang="en-NZ" sz="2800" dirty="0">
                <a:latin typeface="Lato" panose="020F0502020204030203" pitchFamily="34" charset="0"/>
                <a:cs typeface="Segoe UI" panose="020B0502040204020203" pitchFamily="34" charset="0"/>
              </a:rPr>
              <a:t>module gives tools for easily create high-quality maps using the package </a:t>
            </a:r>
            <a:r>
              <a:rPr lang="en-NZ" sz="2800" b="1" dirty="0">
                <a:latin typeface="Lato" panose="020F0502020204030203" pitchFamily="34" charset="0"/>
                <a:cs typeface="Segoe UI" panose="020B0502040204020203" pitchFamily="34" charset="0"/>
              </a:rPr>
              <a:t>PyGMT. </a:t>
            </a:r>
            <a:r>
              <a:rPr lang="en-NZ" sz="2800" dirty="0">
                <a:latin typeface="Lato" panose="020F0502020204030203" pitchFamily="34" charset="0"/>
                <a:cs typeface="Segoe UI" panose="020B0502040204020203" pitchFamily="34" charset="0"/>
              </a:rPr>
              <a:t>Either use </a:t>
            </a:r>
            <a:r>
              <a:rPr lang="en-NZ" sz="2800" b="1" dirty="0">
                <a:latin typeface="Lato" panose="020F0502020204030203" pitchFamily="34" charset="0"/>
                <a:cs typeface="Segoe UI" panose="020B0502040204020203" pitchFamily="34" charset="0"/>
              </a:rPr>
              <a:t>maps </a:t>
            </a:r>
            <a:r>
              <a:rPr lang="en-NZ" sz="2800" dirty="0">
                <a:latin typeface="Lato" panose="020F0502020204030203" pitchFamily="34" charset="0"/>
                <a:cs typeface="Segoe UI" panose="020B0502040204020203" pitchFamily="34" charset="0"/>
              </a:rPr>
              <a:t>entirely on its own or use it as an extension to simplify </a:t>
            </a:r>
            <a:r>
              <a:rPr lang="en-NZ" sz="2800" b="1" dirty="0">
                <a:latin typeface="Lato" panose="020F0502020204030203" pitchFamily="34" charset="0"/>
                <a:cs typeface="Segoe UI" panose="020B0502040204020203" pitchFamily="34" charset="0"/>
              </a:rPr>
              <a:t>PyGMT.</a:t>
            </a:r>
            <a:r>
              <a:rPr lang="en-NZ" sz="2800" dirty="0">
                <a:latin typeface="Lato" panose="020F0502020204030203" pitchFamily="34" charset="0"/>
                <a:cs typeface="Segoe UI" panose="020B0502040204020203" pitchFamily="34" charset="0"/>
              </a:rPr>
              <a:t> Below are some of the functions: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6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3600" b="1" dirty="0">
                <a:solidFill>
                  <a:srgbClr val="000000"/>
                </a:solidFill>
                <a:latin typeface="Consolas" panose="020B0609020204030204" pitchFamily="49" charset="0"/>
              </a:rPr>
              <a:t> antarctic_plots </a:t>
            </a:r>
            <a:r>
              <a:rPr lang="en-US" sz="36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US" sz="3600" b="1" dirty="0">
                <a:solidFill>
                  <a:srgbClr val="000000"/>
                </a:solidFill>
                <a:latin typeface="Consolas" panose="020B0609020204030204" pitchFamily="49" charset="0"/>
              </a:rPr>
              <a:t> profile</a:t>
            </a:r>
            <a:endParaRPr lang="en-NZ" sz="3600" b="1" dirty="0"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NZ" sz="2800" dirty="0">
                <a:latin typeface="Lato" panose="020F0502020204030203" pitchFamily="34" charset="0"/>
                <a:cs typeface="Segoe UI" panose="020B0502040204020203" pitchFamily="34" charset="0"/>
              </a:rPr>
              <a:t> The </a:t>
            </a:r>
            <a:r>
              <a:rPr lang="en-NZ" sz="2800" b="1" dirty="0">
                <a:latin typeface="Lato" panose="020F0502020204030203" pitchFamily="34" charset="0"/>
                <a:cs typeface="Segoe UI" panose="020B0502040204020203" pitchFamily="34" charset="0"/>
              </a:rPr>
              <a:t>profile </a:t>
            </a:r>
            <a:r>
              <a:rPr lang="en-NZ" sz="2800" dirty="0">
                <a:latin typeface="Lato" panose="020F0502020204030203" pitchFamily="34" charset="0"/>
                <a:cs typeface="Segoe UI" panose="020B0502040204020203" pitchFamily="34" charset="0"/>
              </a:rPr>
              <a:t>module allows easy sampling of datasets along lines and plotting the results as cross sections and data profiles. It uses various packages, such as </a:t>
            </a:r>
            <a:r>
              <a:rPr lang="en-NZ" sz="2800" b="1" dirty="0">
                <a:latin typeface="Lato" panose="020F0502020204030203" pitchFamily="34" charset="0"/>
                <a:cs typeface="Segoe UI" panose="020B0502040204020203" pitchFamily="34" charset="0"/>
              </a:rPr>
              <a:t>PyGMT </a:t>
            </a:r>
            <a:r>
              <a:rPr lang="en-NZ" sz="2800" dirty="0">
                <a:latin typeface="Lato" panose="020F0502020204030203" pitchFamily="34" charset="0"/>
                <a:cs typeface="Segoe UI" panose="020B0502040204020203" pitchFamily="34" charset="0"/>
              </a:rPr>
              <a:t>and </a:t>
            </a:r>
            <a:r>
              <a:rPr lang="en-NZ" sz="2800" b="1" dirty="0">
                <a:latin typeface="Lato" panose="020F0502020204030203" pitchFamily="34" charset="0"/>
                <a:cs typeface="Segoe UI" panose="020B0502040204020203" pitchFamily="34" charset="0"/>
              </a:rPr>
              <a:t>Verde</a:t>
            </a:r>
            <a:r>
              <a:rPr lang="en-NZ" sz="2800" dirty="0">
                <a:latin typeface="Lato" panose="020F0502020204030203" pitchFamily="34" charset="0"/>
                <a:cs typeface="Segoe UI" panose="020B0502040204020203" pitchFamily="34" charset="0"/>
              </a:rPr>
              <a:t> for sampling and plotting. The main function is </a:t>
            </a:r>
            <a:r>
              <a:rPr lang="en-NZ" sz="2800" b="1" dirty="0">
                <a:solidFill>
                  <a:srgbClr val="FF0066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plot_profile() </a:t>
            </a:r>
            <a:r>
              <a:rPr lang="en-NZ" sz="2800" dirty="0">
                <a:latin typeface="Lato" panose="020F0502020204030203" pitchFamily="34" charset="0"/>
                <a:cs typeface="Segoe UI" panose="020B0502040204020203" pitchFamily="34" charset="0"/>
              </a:rPr>
              <a:t>which allows 3 methods of defining a profile line: 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NZ" sz="2800" b="1" dirty="0">
                <a:latin typeface="Lato" panose="020F0502020204030203" pitchFamily="34" charset="0"/>
                <a:cs typeface="Segoe UI" panose="020B0502040204020203" pitchFamily="34" charset="0"/>
              </a:rPr>
              <a:t>1) </a:t>
            </a:r>
            <a:r>
              <a:rPr lang="en-NZ" sz="2800" dirty="0">
                <a:latin typeface="Lato" panose="020F0502020204030203" pitchFamily="34" charset="0"/>
                <a:cs typeface="Segoe UI" panose="020B0502040204020203" pitchFamily="34" charset="0"/>
              </a:rPr>
              <a:t>a straight line between 2 points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NZ" sz="2800" b="1" dirty="0">
                <a:latin typeface="Lato" panose="020F0502020204030203" pitchFamily="34" charset="0"/>
                <a:cs typeface="Segoe UI" panose="020B0502040204020203" pitchFamily="34" charset="0"/>
              </a:rPr>
              <a:t>2) </a:t>
            </a:r>
            <a:r>
              <a:rPr lang="en-NZ" sz="2800" dirty="0">
                <a:latin typeface="Lato" panose="020F0502020204030203" pitchFamily="34" charset="0"/>
                <a:cs typeface="Segoe UI" panose="020B0502040204020203" pitchFamily="34" charset="0"/>
              </a:rPr>
              <a:t>the path of a shapefile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NZ" sz="2800" b="1" dirty="0">
                <a:latin typeface="Lato" panose="020F0502020204030203" pitchFamily="34" charset="0"/>
                <a:cs typeface="Segoe UI" panose="020B0502040204020203" pitchFamily="34" charset="0"/>
              </a:rPr>
              <a:t>3) </a:t>
            </a:r>
            <a:r>
              <a:rPr lang="en-NZ" sz="2800" dirty="0">
                <a:latin typeface="Lato" panose="020F0502020204030203" pitchFamily="34" charset="0"/>
                <a:cs typeface="Segoe UI" panose="020B0502040204020203" pitchFamily="34" charset="0"/>
              </a:rPr>
              <a:t>interactively drawing a line on a map.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lvl="0" algn="ctr">
              <a:spcBef>
                <a:spcPts val="600"/>
              </a:spcBef>
              <a:spcAft>
                <a:spcPts val="600"/>
              </a:spcAft>
            </a:pPr>
            <a:r>
              <a:rPr lang="en-US" sz="36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3600" b="1" dirty="0">
                <a:solidFill>
                  <a:srgbClr val="000000"/>
                </a:solidFill>
                <a:latin typeface="Consolas" panose="020B0609020204030204" pitchFamily="49" charset="0"/>
              </a:rPr>
              <a:t> antarctic_plots </a:t>
            </a:r>
            <a:r>
              <a:rPr lang="en-US" sz="36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US" sz="3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NZ" sz="3600" b="1" dirty="0">
                <a:solidFill>
                  <a:srgbClr val="000000"/>
                </a:solidFill>
                <a:latin typeface="Consolas" panose="020B0609020204030204" pitchFamily="49" charset="0"/>
              </a:rPr>
              <a:t>utils</a:t>
            </a:r>
            <a:endParaRPr lang="en-NZ" sz="3600" b="1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en-NZ" sz="2800" dirty="0">
                <a:solidFill>
                  <a:prstClr val="black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 The </a:t>
            </a:r>
            <a:r>
              <a:rPr lang="en-NZ" sz="2800" b="1" dirty="0">
                <a:solidFill>
                  <a:prstClr val="black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utils </a:t>
            </a:r>
            <a:r>
              <a:rPr lang="en-NZ" sz="2800" dirty="0">
                <a:solidFill>
                  <a:prstClr val="black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module provide several useful functions for general geoscience applications. These include comparing two grids, fitting trends to a grid, masking region based on shapefiles, and various coordinate conversions and utilities.</a:t>
            </a:r>
            <a:endParaRPr lang="en-NZ" sz="32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NZ" sz="2800" dirty="0">
              <a:latin typeface="Lato" panose="020F050202020403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C5E0CD2-D433-4759-9F4B-4FB3361FCD29}"/>
              </a:ext>
            </a:extLst>
          </p:cNvPr>
          <p:cNvGrpSpPr/>
          <p:nvPr/>
        </p:nvGrpSpPr>
        <p:grpSpPr>
          <a:xfrm>
            <a:off x="10537829" y="3196952"/>
            <a:ext cx="13011260" cy="7806444"/>
            <a:chOff x="10474382" y="3840125"/>
            <a:chExt cx="13011260" cy="7806444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0294849-EC05-4E2F-9055-B3BE1E17ACB5}"/>
                </a:ext>
              </a:extLst>
            </p:cNvPr>
            <p:cNvSpPr txBox="1"/>
            <p:nvPr/>
          </p:nvSpPr>
          <p:spPr>
            <a:xfrm>
              <a:off x="10742673" y="3937786"/>
              <a:ext cx="12554250" cy="2154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3600" b="1" dirty="0">
                  <a:solidFill>
                    <a:srgbClr val="0000FF"/>
                  </a:solidFill>
                  <a:latin typeface="Consolas" panose="020B0609020204030204" pitchFamily="49" charset="0"/>
                </a:rPr>
                <a:t>from</a:t>
              </a:r>
              <a:r>
                <a:rPr lang="en-US" sz="36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antarctic_plots </a:t>
              </a:r>
              <a:r>
                <a:rPr lang="en-US" sz="3600" b="1" dirty="0">
                  <a:solidFill>
                    <a:srgbClr val="0000FF"/>
                  </a:solidFill>
                  <a:latin typeface="Consolas" panose="020B0609020204030204" pitchFamily="49" charset="0"/>
                </a:rPr>
                <a:t>import</a:t>
              </a:r>
              <a:r>
                <a:rPr lang="en-US" sz="36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maps</a:t>
              </a:r>
              <a:endParaRPr lang="en-NZ" sz="3600" b="1" dirty="0">
                <a:latin typeface="Consolas" panose="020B0609020204030204" pitchFamily="49" charset="0"/>
              </a:endParaRP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NZ" sz="2800" dirty="0">
                  <a:latin typeface="Lato" panose="020F0502020204030203" pitchFamily="34" charset="0"/>
                  <a:cs typeface="Segoe UI" panose="020B0502040204020203" pitchFamily="34" charset="0"/>
                </a:rPr>
                <a:t>The </a:t>
              </a:r>
              <a:r>
                <a:rPr lang="en-NZ" sz="2800" b="1" dirty="0">
                  <a:latin typeface="Lato" panose="020F0502020204030203" pitchFamily="34" charset="0"/>
                  <a:cs typeface="Segoe UI" panose="020B0502040204020203" pitchFamily="34" charset="0"/>
                </a:rPr>
                <a:t>maps </a:t>
              </a:r>
              <a:r>
                <a:rPr lang="en-NZ" sz="2800" dirty="0">
                  <a:latin typeface="Lato" panose="020F0502020204030203" pitchFamily="34" charset="0"/>
                  <a:cs typeface="Segoe UI" panose="020B0502040204020203" pitchFamily="34" charset="0"/>
                </a:rPr>
                <a:t>module has tools to easily create high-quality maps using the package </a:t>
              </a:r>
              <a:r>
                <a:rPr lang="en-NZ" sz="2800" b="1" dirty="0">
                  <a:latin typeface="Lato" panose="020F0502020204030203" pitchFamily="34" charset="0"/>
                  <a:cs typeface="Segoe UI" panose="020B0502040204020203" pitchFamily="34" charset="0"/>
                </a:rPr>
                <a:t>PyGMT. </a:t>
              </a:r>
              <a:r>
                <a:rPr lang="en-NZ" sz="2800" dirty="0">
                  <a:latin typeface="Lato" panose="020F0502020204030203" pitchFamily="34" charset="0"/>
                  <a:cs typeface="Segoe UI" panose="020B0502040204020203" pitchFamily="34" charset="0"/>
                </a:rPr>
                <a:t>Either use </a:t>
              </a:r>
              <a:r>
                <a:rPr lang="en-NZ" sz="2800" b="1" dirty="0">
                  <a:latin typeface="Lato" panose="020F0502020204030203" pitchFamily="34" charset="0"/>
                  <a:cs typeface="Segoe UI" panose="020B0502040204020203" pitchFamily="34" charset="0"/>
                </a:rPr>
                <a:t>maps </a:t>
              </a:r>
              <a:r>
                <a:rPr lang="en-NZ" sz="2800" dirty="0">
                  <a:latin typeface="Lato" panose="020F0502020204030203" pitchFamily="34" charset="0"/>
                  <a:cs typeface="Segoe UI" panose="020B0502040204020203" pitchFamily="34" charset="0"/>
                </a:rPr>
                <a:t>entirely on its own or use it as an extension to simplify </a:t>
              </a:r>
              <a:r>
                <a:rPr lang="en-NZ" sz="2800" b="1" dirty="0">
                  <a:latin typeface="Lato" panose="020F0502020204030203" pitchFamily="34" charset="0"/>
                  <a:cs typeface="Segoe UI" panose="020B0502040204020203" pitchFamily="34" charset="0"/>
                </a:rPr>
                <a:t>PyGMT.</a:t>
              </a:r>
              <a:r>
                <a:rPr lang="en-NZ" sz="2800" dirty="0">
                  <a:latin typeface="Lato" panose="020F0502020204030203" pitchFamily="34" charset="0"/>
                  <a:cs typeface="Segoe UI" panose="020B0502040204020203" pitchFamily="34" charset="0"/>
                </a:rPr>
                <a:t> 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F7FA7CD-40E2-4731-B314-A0540CB87A7E}"/>
                </a:ext>
              </a:extLst>
            </p:cNvPr>
            <p:cNvSpPr/>
            <p:nvPr/>
          </p:nvSpPr>
          <p:spPr>
            <a:xfrm>
              <a:off x="10742673" y="6162521"/>
              <a:ext cx="6626625" cy="53245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NZ" sz="20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# download</a:t>
              </a:r>
              <a:endParaRPr lang="en-NZ" sz="20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ice_thickness = fetch.bedmachine(</a:t>
              </a:r>
            </a:p>
            <a:p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   </a:t>
              </a:r>
              <a:r>
                <a:rPr lang="en-NZ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layer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NZ" sz="20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"thickness"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 </a:t>
              </a:r>
            </a:p>
            <a:p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   </a:t>
              </a:r>
              <a:r>
                <a:rPr lang="en-NZ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region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regions.amery_ice_shelf, </a:t>
              </a:r>
            </a:p>
            <a:p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   </a:t>
              </a:r>
              <a:r>
                <a:rPr lang="en-NZ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spacing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NZ" sz="2000" dirty="0">
                  <a:solidFill>
                    <a:srgbClr val="098658"/>
                  </a:solidFill>
                  <a:latin typeface="Consolas" panose="020B0609020204030204" pitchFamily="49" charset="0"/>
                </a:rPr>
                <a:t>1000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b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NZ" sz="20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# plot</a:t>
              </a:r>
              <a:endParaRPr lang="en-NZ" sz="20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fig = maps.plot_grd(</a:t>
              </a:r>
            </a:p>
            <a:p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   </a:t>
              </a:r>
              <a:r>
                <a:rPr lang="en-NZ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grid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ice_thickness,</a:t>
              </a:r>
            </a:p>
            <a:p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   </a:t>
              </a:r>
              <a:r>
                <a:rPr lang="en-NZ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cmap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NZ" sz="20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"cool"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   </a:t>
              </a:r>
              <a:r>
                <a:rPr lang="en-NZ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coast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NZ" sz="20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True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title</a:t>
              </a:r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US" sz="20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"Amery Ice Shelf thickness"</a:t>
              </a:r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sz="2000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cbar_label</a:t>
              </a:r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US" sz="20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"Ice thickness (m)"</a:t>
              </a:r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</a:t>
              </a:r>
              <a:endParaRPr lang="en-NZ" sz="20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   </a:t>
              </a:r>
              <a:r>
                <a:rPr lang="en-NZ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inset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NZ" sz="20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True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   </a:t>
              </a:r>
              <a:r>
                <a:rPr lang="en-NZ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scalebar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NZ" sz="20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True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b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NZ" sz="20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fig.show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2D1B2B8-853C-42C8-A9FE-EE5760095599}"/>
                </a:ext>
              </a:extLst>
            </p:cNvPr>
            <p:cNvSpPr/>
            <p:nvPr/>
          </p:nvSpPr>
          <p:spPr>
            <a:xfrm>
              <a:off x="10474382" y="3840125"/>
              <a:ext cx="13011260" cy="780644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E49CF0-FA14-4935-BFE5-6021C01E9116}"/>
              </a:ext>
            </a:extLst>
          </p:cNvPr>
          <p:cNvGrpSpPr/>
          <p:nvPr/>
        </p:nvGrpSpPr>
        <p:grpSpPr>
          <a:xfrm>
            <a:off x="477090" y="13945935"/>
            <a:ext cx="9629435" cy="10659844"/>
            <a:chOff x="308649" y="14066250"/>
            <a:chExt cx="9629435" cy="10659844"/>
          </a:xfrm>
        </p:grpSpPr>
        <p:pic>
          <p:nvPicPr>
            <p:cNvPr id="159" name="Picture 158" descr="Diagram&#10;&#10;Description automatically generated">
              <a:extLst>
                <a:ext uri="{FF2B5EF4-FFF2-40B4-BE49-F238E27FC236}">
                  <a16:creationId xmlns:a16="http://schemas.microsoft.com/office/drawing/2014/main" id="{78423666-C123-41E3-B571-9C523904E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40122" y="17243990"/>
              <a:ext cx="5911379" cy="5911379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5CE7BC-EBCD-44E2-A866-EB6FE698472E}"/>
                </a:ext>
              </a:extLst>
            </p:cNvPr>
            <p:cNvSpPr/>
            <p:nvPr/>
          </p:nvSpPr>
          <p:spPr>
            <a:xfrm>
              <a:off x="308649" y="14066250"/>
              <a:ext cx="9629435" cy="1065984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7E05733-20DF-4BB6-B0D4-384F054DEEF9}"/>
                </a:ext>
              </a:extLst>
            </p:cNvPr>
            <p:cNvSpPr txBox="1"/>
            <p:nvPr/>
          </p:nvSpPr>
          <p:spPr>
            <a:xfrm>
              <a:off x="389337" y="14322248"/>
              <a:ext cx="9436418" cy="2954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3600" b="1" dirty="0">
                  <a:solidFill>
                    <a:srgbClr val="0000FF"/>
                  </a:solidFill>
                  <a:latin typeface="Consolas" panose="020B0609020204030204" pitchFamily="49" charset="0"/>
                </a:rPr>
                <a:t>from</a:t>
              </a:r>
              <a:r>
                <a:rPr lang="en-US" sz="36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antarctic_plots </a:t>
              </a:r>
              <a:r>
                <a:rPr lang="en-US" sz="3600" b="1" dirty="0">
                  <a:solidFill>
                    <a:srgbClr val="0000FF"/>
                  </a:solidFill>
                  <a:latin typeface="Consolas" panose="020B0609020204030204" pitchFamily="49" charset="0"/>
                </a:rPr>
                <a:t>import</a:t>
              </a:r>
              <a:r>
                <a:rPr lang="en-US" sz="36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regions</a:t>
              </a:r>
              <a:endParaRPr lang="en-NZ" sz="3600" b="1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  <a:p>
              <a:pPr lvl="0">
                <a:spcBef>
                  <a:spcPts val="600"/>
                </a:spcBef>
                <a:spcAft>
                  <a:spcPts val="600"/>
                </a:spcAft>
              </a:pPr>
              <a:r>
                <a:rPr lang="en-NZ" sz="2800" dirty="0">
                  <a:solidFill>
                    <a:prstClr val="black"/>
                  </a:solidFill>
                  <a:latin typeface="Lato" panose="020F0502020204030203" pitchFamily="34" charset="0"/>
                  <a:cs typeface="Segoe UI" panose="020B0502040204020203" pitchFamily="34" charset="0"/>
                </a:rPr>
                <a:t>The </a:t>
              </a:r>
              <a:r>
                <a:rPr lang="en-NZ" sz="2800" b="1" dirty="0">
                  <a:solidFill>
                    <a:prstClr val="black"/>
                  </a:solidFill>
                  <a:latin typeface="Lato" panose="020F0502020204030203" pitchFamily="34" charset="0"/>
                  <a:cs typeface="Segoe UI" panose="020B0502040204020203" pitchFamily="34" charset="0"/>
                </a:rPr>
                <a:t>regions </a:t>
              </a:r>
              <a:r>
                <a:rPr lang="en-NZ" sz="2800" dirty="0">
                  <a:solidFill>
                    <a:prstClr val="black"/>
                  </a:solidFill>
                  <a:latin typeface="Lato" panose="020F0502020204030203" pitchFamily="34" charset="0"/>
                  <a:cs typeface="Segoe UI" panose="020B0502040204020203" pitchFamily="34" charset="0"/>
                </a:rPr>
                <a:t>module helps with defining geographic regions for plotting or extracting portions of data. There are several pre-defined regions (some shown below) for commonly plotted areas, or you can use an interactive map to define a custom region.</a:t>
              </a:r>
              <a:endParaRPr lang="en-NZ" sz="2800" dirty="0">
                <a:latin typeface="Lato" panose="020F050202020403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9BA508C-77D9-48BB-96B7-9C2BFB69ED04}"/>
              </a:ext>
            </a:extLst>
          </p:cNvPr>
          <p:cNvGrpSpPr/>
          <p:nvPr/>
        </p:nvGrpSpPr>
        <p:grpSpPr>
          <a:xfrm>
            <a:off x="501153" y="5630780"/>
            <a:ext cx="9597795" cy="7868001"/>
            <a:chOff x="308649" y="5823284"/>
            <a:chExt cx="9597795" cy="786800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25B006A-C26F-44C1-A3A9-A6BDAC37E54C}"/>
                </a:ext>
              </a:extLst>
            </p:cNvPr>
            <p:cNvSpPr/>
            <p:nvPr/>
          </p:nvSpPr>
          <p:spPr>
            <a:xfrm>
              <a:off x="308649" y="5823284"/>
              <a:ext cx="9597795" cy="78680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B7C339D-09EA-423E-B625-4C307BACBA3C}"/>
                </a:ext>
              </a:extLst>
            </p:cNvPr>
            <p:cNvGrpSpPr/>
            <p:nvPr/>
          </p:nvGrpSpPr>
          <p:grpSpPr>
            <a:xfrm>
              <a:off x="421900" y="6057679"/>
              <a:ext cx="9468058" cy="7500528"/>
              <a:chOff x="470026" y="6105805"/>
              <a:chExt cx="9468058" cy="7500528"/>
            </a:xfrm>
          </p:grpSpPr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940890B3-61E5-4523-89C7-A17E6E0942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56586" y="12066492"/>
                <a:ext cx="6538401" cy="1539841"/>
              </a:xfrm>
              <a:prstGeom prst="rect">
                <a:avLst/>
              </a:prstGeom>
            </p:spPr>
          </p:pic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E9019415-984D-4B83-A8DD-9375582A2750}"/>
                  </a:ext>
                </a:extLst>
              </p:cNvPr>
              <p:cNvSpPr/>
              <p:nvPr/>
            </p:nvSpPr>
            <p:spPr>
              <a:xfrm>
                <a:off x="470026" y="9259417"/>
                <a:ext cx="9436418" cy="3524042"/>
              </a:xfrm>
              <a:prstGeom prst="rect">
                <a:avLst/>
              </a:prstGeom>
            </p:spPr>
            <p:txBody>
              <a:bodyPr wrap="square" numCol="2">
                <a:spAutoFit/>
              </a:bodyPr>
              <a:lstStyle/>
              <a:p>
                <a:pPr marL="457200" indent="-4572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NZ" sz="2800" dirty="0">
                    <a:latin typeface="Consolas" panose="020B0609020204030204" pitchFamily="49" charset="0"/>
                  </a:rPr>
                  <a:t>Bedmachine</a:t>
                </a:r>
              </a:p>
              <a:p>
                <a:pPr marL="457200" indent="-4572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NZ" sz="2800" dirty="0">
                    <a:latin typeface="Consolas" panose="020B0609020204030204" pitchFamily="49" charset="0"/>
                  </a:rPr>
                  <a:t>Bedmap2</a:t>
                </a:r>
              </a:p>
              <a:p>
                <a:pPr marL="457200" indent="-4572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NZ" sz="2800" dirty="0">
                    <a:latin typeface="Consolas" panose="020B0609020204030204" pitchFamily="49" charset="0"/>
                  </a:rPr>
                  <a:t>DeepBedMap</a:t>
                </a:r>
              </a:p>
              <a:p>
                <a:pPr marL="457200" indent="-4572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NZ" sz="2800" dirty="0">
                    <a:latin typeface="Consolas" panose="020B0609020204030204" pitchFamily="49" charset="0"/>
                  </a:rPr>
                  <a:t>Geothermal heat flux</a:t>
                </a:r>
              </a:p>
              <a:p>
                <a:pPr marL="457200" indent="-4572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NZ" sz="2800" dirty="0">
                    <a:latin typeface="Consolas" panose="020B0609020204030204" pitchFamily="49" charset="0"/>
                  </a:rPr>
                  <a:t>Gravity </a:t>
                </a:r>
              </a:p>
              <a:p>
                <a:pPr marL="457200" indent="-4572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NZ" sz="2800" dirty="0">
                  <a:latin typeface="Consolas" panose="020B0609020204030204" pitchFamily="49" charset="0"/>
                </a:endParaRPr>
              </a:p>
              <a:p>
                <a:pPr marL="457200" indent="-4572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NZ" sz="2800" dirty="0">
                    <a:latin typeface="Consolas" panose="020B0609020204030204" pitchFamily="49" charset="0"/>
                  </a:rPr>
                  <a:t>Magnetics</a:t>
                </a:r>
              </a:p>
              <a:p>
                <a:pPr marL="457200" indent="-4572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NZ" sz="2800" dirty="0">
                    <a:latin typeface="Consolas" panose="020B0609020204030204" pitchFamily="49" charset="0"/>
                  </a:rPr>
                  <a:t>Grounding line</a:t>
                </a:r>
              </a:p>
              <a:p>
                <a:pPr marL="457200" indent="-4572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NZ" sz="2800" dirty="0">
                    <a:latin typeface="Consolas" panose="020B0609020204030204" pitchFamily="49" charset="0"/>
                  </a:rPr>
                  <a:t>Coastline</a:t>
                </a:r>
              </a:p>
              <a:p>
                <a:pPr marL="457200" indent="-4572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NZ" sz="2800" dirty="0">
                    <a:latin typeface="Consolas" panose="020B0609020204030204" pitchFamily="49" charset="0"/>
                  </a:rPr>
                  <a:t>Satellite imagery</a:t>
                </a:r>
              </a:p>
              <a:p>
                <a:pPr marL="457200" indent="-4572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NZ" sz="2800" dirty="0">
                    <a:latin typeface="Consolas" panose="020B0609020204030204" pitchFamily="49" charset="0"/>
                  </a:rPr>
                  <a:t>Ice velocity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F174C14-54E4-4875-A7A7-9E44F40E363C}"/>
                  </a:ext>
                </a:extLst>
              </p:cNvPr>
              <p:cNvSpPr txBox="1"/>
              <p:nvPr/>
            </p:nvSpPr>
            <p:spPr>
              <a:xfrm>
                <a:off x="501666" y="6105805"/>
                <a:ext cx="9436418" cy="2954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600" b="1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from</a:t>
                </a:r>
                <a:r>
                  <a:rPr lang="en-US" sz="36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antarctic_plots </a:t>
                </a:r>
                <a:r>
                  <a:rPr lang="en-US" sz="3600" b="1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import</a:t>
                </a:r>
                <a:r>
                  <a:rPr lang="en-US" sz="36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fetch</a:t>
                </a:r>
                <a:endParaRPr lang="en-NZ" sz="3600" b="1" dirty="0">
                  <a:solidFill>
                    <a:prstClr val="black"/>
                  </a:solidFill>
                  <a:latin typeface="Consolas" panose="020B0609020204030204" pitchFamily="49" charset="0"/>
                </a:endParaRPr>
              </a:p>
              <a:p>
                <a:pPr lvl="0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NZ" sz="2800" dirty="0">
                    <a:solidFill>
                      <a:prstClr val="black"/>
                    </a:solidFill>
                    <a:latin typeface="Lato" panose="020F0502020204030203" pitchFamily="34" charset="0"/>
                    <a:cs typeface="Segoe UI" panose="020B0502040204020203" pitchFamily="34" charset="0"/>
                  </a:rPr>
                  <a:t>The </a:t>
                </a:r>
                <a:r>
                  <a:rPr lang="en-NZ" sz="2800" b="1" dirty="0">
                    <a:solidFill>
                      <a:prstClr val="black"/>
                    </a:solidFill>
                    <a:latin typeface="Lato" panose="020F0502020204030203" pitchFamily="34" charset="0"/>
                    <a:cs typeface="Segoe UI" panose="020B0502040204020203" pitchFamily="34" charset="0"/>
                  </a:rPr>
                  <a:t>fetch </a:t>
                </a:r>
                <a:r>
                  <a:rPr lang="en-NZ" sz="2800" dirty="0">
                    <a:solidFill>
                      <a:prstClr val="black"/>
                    </a:solidFill>
                    <a:latin typeface="Lato" panose="020F0502020204030203" pitchFamily="34" charset="0"/>
                    <a:cs typeface="Segoe UI" panose="020B0502040204020203" pitchFamily="34" charset="0"/>
                  </a:rPr>
                  <a:t>module provides an organized and convenient method of downloading datasets. It uses the package </a:t>
                </a:r>
                <a:r>
                  <a:rPr lang="en-NZ" sz="2800" b="1" dirty="0">
                    <a:solidFill>
                      <a:prstClr val="black"/>
                    </a:solidFill>
                    <a:latin typeface="Lato" panose="020F0502020204030203" pitchFamily="34" charset="0"/>
                    <a:cs typeface="Segoe UI" panose="020B0502040204020203" pitchFamily="34" charset="0"/>
                  </a:rPr>
                  <a:t>Pooch</a:t>
                </a:r>
                <a:r>
                  <a:rPr lang="en-NZ" sz="2800" dirty="0">
                    <a:solidFill>
                      <a:prstClr val="black"/>
                    </a:solidFill>
                    <a:latin typeface="Lato" panose="020F0502020204030203" pitchFamily="34" charset="0"/>
                    <a:cs typeface="Segoe UI" panose="020B0502040204020203" pitchFamily="34" charset="0"/>
                  </a:rPr>
                  <a:t> to download data, or if the data’s already downloaded, it retrieves the file for you. Below are some of the datasets including in </a:t>
                </a:r>
                <a:r>
                  <a:rPr lang="en-NZ" sz="2800" b="1" dirty="0">
                    <a:solidFill>
                      <a:prstClr val="black"/>
                    </a:solidFill>
                    <a:latin typeface="Lato" panose="020F0502020204030203" pitchFamily="34" charset="0"/>
                    <a:cs typeface="Segoe UI" panose="020B0502040204020203" pitchFamily="34" charset="0"/>
                  </a:rPr>
                  <a:t>fetch</a:t>
                </a:r>
                <a:r>
                  <a:rPr lang="en-NZ" sz="2800" dirty="0">
                    <a:solidFill>
                      <a:prstClr val="black"/>
                    </a:solidFill>
                    <a:latin typeface="Lato" panose="020F0502020204030203" pitchFamily="34" charset="0"/>
                    <a:cs typeface="Segoe UI" panose="020B0502040204020203" pitchFamily="34" charset="0"/>
                  </a:rPr>
                  <a:t>. More to be added in time!</a:t>
                </a:r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FC1F5EB-907A-4FAD-838D-154AACD32CB4}"/>
              </a:ext>
            </a:extLst>
          </p:cNvPr>
          <p:cNvSpPr txBox="1"/>
          <p:nvPr/>
        </p:nvSpPr>
        <p:spPr>
          <a:xfrm>
            <a:off x="470026" y="2997222"/>
            <a:ext cx="943641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285698">
              <a:spcBef>
                <a:spcPts val="60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4472C4">
                    <a:lumMod val="75000"/>
                  </a:srgbClr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Introduction</a:t>
            </a:r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en-NZ" sz="2800" dirty="0">
                <a:solidFill>
                  <a:prstClr val="black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Antarctic-Plots is a new Python package developed to help with conducting Antarctic science. The 5 modules shown here provide useful functions for a variety of use cases.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3448382-1B56-40A1-AED4-037C05A1DAEC}"/>
              </a:ext>
            </a:extLst>
          </p:cNvPr>
          <p:cNvGrpSpPr/>
          <p:nvPr/>
        </p:nvGrpSpPr>
        <p:grpSpPr>
          <a:xfrm>
            <a:off x="10537829" y="11370715"/>
            <a:ext cx="13011260" cy="13235064"/>
            <a:chOff x="10561892" y="11466967"/>
            <a:chExt cx="13011260" cy="13235064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05E8303-58B1-4FC8-B29C-2C85F880E271}"/>
                </a:ext>
              </a:extLst>
            </p:cNvPr>
            <p:cNvGrpSpPr/>
            <p:nvPr/>
          </p:nvGrpSpPr>
          <p:grpSpPr>
            <a:xfrm>
              <a:off x="18018282" y="14898112"/>
              <a:ext cx="5194942" cy="9118275"/>
              <a:chOff x="24231314" y="18396112"/>
              <a:chExt cx="5194942" cy="9118275"/>
            </a:xfrm>
          </p:grpSpPr>
          <p:pic>
            <p:nvPicPr>
              <p:cNvPr id="88" name="Picture 87" descr="Chart, histogram&#10;&#10;Description automatically generated">
                <a:extLst>
                  <a:ext uri="{FF2B5EF4-FFF2-40B4-BE49-F238E27FC236}">
                    <a16:creationId xmlns:a16="http://schemas.microsoft.com/office/drawing/2014/main" id="{42D9B468-48E2-40D2-8840-D3129D8610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1" r="58903"/>
              <a:stretch/>
            </p:blipFill>
            <p:spPr>
              <a:xfrm>
                <a:off x="24579257" y="18396112"/>
                <a:ext cx="4463856" cy="4643631"/>
              </a:xfrm>
              <a:prstGeom prst="rect">
                <a:avLst/>
              </a:prstGeom>
            </p:spPr>
          </p:pic>
          <p:pic>
            <p:nvPicPr>
              <p:cNvPr id="71" name="Picture 70" descr="Chart, histogram&#10;&#10;Description automatically generated">
                <a:extLst>
                  <a:ext uri="{FF2B5EF4-FFF2-40B4-BE49-F238E27FC236}">
                    <a16:creationId xmlns:a16="http://schemas.microsoft.com/office/drawing/2014/main" id="{0C93E6DE-EFCF-4029-BFD1-03048BBBB4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40922" r="13618"/>
              <a:stretch/>
            </p:blipFill>
            <p:spPr>
              <a:xfrm>
                <a:off x="24231314" y="22870756"/>
                <a:ext cx="4937933" cy="4643631"/>
              </a:xfrm>
              <a:prstGeom prst="rect">
                <a:avLst/>
              </a:prstGeom>
            </p:spPr>
          </p:pic>
          <p:pic>
            <p:nvPicPr>
              <p:cNvPr id="32" name="Picture 31" descr="Chart, histogram&#10;&#10;Description automatically generated">
                <a:extLst>
                  <a:ext uri="{FF2B5EF4-FFF2-40B4-BE49-F238E27FC236}">
                    <a16:creationId xmlns:a16="http://schemas.microsoft.com/office/drawing/2014/main" id="{1FA250B1-A0BE-4203-8680-A158C07B59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84073" t="85954" b="3772"/>
              <a:stretch/>
            </p:blipFill>
            <p:spPr>
              <a:xfrm>
                <a:off x="27142960" y="23228417"/>
                <a:ext cx="1652919" cy="455832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E754708-B40B-4CCF-88EA-D6014020C8D0}"/>
                  </a:ext>
                </a:extLst>
              </p:cNvPr>
              <p:cNvSpPr/>
              <p:nvPr/>
            </p:nvSpPr>
            <p:spPr>
              <a:xfrm>
                <a:off x="28975406" y="26669817"/>
                <a:ext cx="450850" cy="69042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Z"/>
              </a:p>
            </p:txBody>
          </p:sp>
        </p:grp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9BB8147-C368-412E-8F33-7A416DC6ABB7}"/>
                </a:ext>
              </a:extLst>
            </p:cNvPr>
            <p:cNvSpPr/>
            <p:nvPr/>
          </p:nvSpPr>
          <p:spPr>
            <a:xfrm>
              <a:off x="11144942" y="16990039"/>
              <a:ext cx="11504801" cy="65556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NZ" sz="20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# download</a:t>
              </a:r>
              <a:endParaRPr lang="en-NZ" sz="20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gravity = </a:t>
              </a:r>
              <a:r>
                <a:rPr lang="en-NZ" sz="20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fetch.gravity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NZ" sz="20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'BA'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 </a:t>
              </a:r>
            </a:p>
            <a:p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GHF = </a:t>
              </a:r>
              <a:r>
                <a:rPr lang="en-NZ" sz="20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fetch.geothermal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NZ" sz="20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'losing-ebbing-2021'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b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NZ" sz="20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# set properties</a:t>
              </a:r>
              <a:endParaRPr lang="en-NZ" sz="20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data = profile.make_data_dict(</a:t>
              </a:r>
            </a:p>
            <a:p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   [</a:t>
              </a:r>
              <a:r>
                <a:rPr lang="en-NZ" sz="20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"Bouguer gravity"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NZ" sz="20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"Geothermal heat flux"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],</a:t>
              </a:r>
            </a:p>
            <a:p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   [gravity, GHF],</a:t>
              </a:r>
            </a:p>
            <a:p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   [</a:t>
              </a:r>
              <a:r>
                <a:rPr lang="en-NZ" sz="20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"blue"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NZ" sz="20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"red"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])</a:t>
              </a:r>
            </a:p>
            <a:p>
              <a:b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NZ" sz="20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# draw profile location</a:t>
              </a:r>
              <a:endParaRPr lang="en-NZ" sz="20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lines = maps.draw_lines()</a:t>
              </a:r>
            </a:p>
            <a:p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line = utils.shapes_to_df(lines)</a:t>
              </a:r>
            </a:p>
            <a:p>
              <a:b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NZ" sz="20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# plot</a:t>
              </a:r>
              <a:endParaRPr lang="en-NZ" sz="20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NZ" sz="20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profile.plot_profile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</a:p>
            <a:p>
              <a:pPr lvl="1"/>
              <a:r>
                <a:rPr lang="en-NZ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method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NZ" sz="20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"polyline"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</a:p>
            <a:p>
              <a:pPr lvl="1"/>
              <a:r>
                <a:rPr lang="en-NZ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polyline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line, </a:t>
              </a:r>
            </a:p>
            <a:p>
              <a:pPr lvl="1"/>
              <a:r>
                <a:rPr lang="en-NZ" sz="2000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num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NZ" sz="2000" dirty="0">
                  <a:solidFill>
                    <a:srgbClr val="098658"/>
                  </a:solidFill>
                  <a:latin typeface="Consolas" panose="020B0609020204030204" pitchFamily="49" charset="0"/>
                </a:rPr>
                <a:t>100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</a:p>
            <a:p>
              <a:pPr lvl="1"/>
              <a:r>
                <a:rPr lang="en-NZ" sz="2000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data_dict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data, </a:t>
              </a:r>
            </a:p>
            <a:p>
              <a:pPr lvl="1"/>
              <a:r>
                <a:rPr lang="en-NZ" sz="2000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add_map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NZ" sz="20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True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71DA93A-B2BB-452B-9FC4-42831CD0658C}"/>
                </a:ext>
              </a:extLst>
            </p:cNvPr>
            <p:cNvSpPr txBox="1"/>
            <p:nvPr/>
          </p:nvSpPr>
          <p:spPr>
            <a:xfrm>
              <a:off x="10804430" y="11703788"/>
              <a:ext cx="12410527" cy="4647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3600" b="1" dirty="0">
                  <a:solidFill>
                    <a:srgbClr val="0000FF"/>
                  </a:solidFill>
                  <a:latin typeface="Consolas" panose="020B0609020204030204" pitchFamily="49" charset="0"/>
                </a:rPr>
                <a:t>from</a:t>
              </a:r>
              <a:r>
                <a:rPr lang="en-US" sz="36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antarctic_plots </a:t>
              </a:r>
              <a:r>
                <a:rPr lang="en-US" sz="3600" b="1" dirty="0">
                  <a:solidFill>
                    <a:srgbClr val="0000FF"/>
                  </a:solidFill>
                  <a:latin typeface="Consolas" panose="020B0609020204030204" pitchFamily="49" charset="0"/>
                </a:rPr>
                <a:t>import</a:t>
              </a:r>
              <a:r>
                <a:rPr lang="en-US" sz="36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profile</a:t>
              </a:r>
              <a:endParaRPr lang="en-NZ" sz="3600" b="1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  <a:p>
              <a:pPr lvl="0">
                <a:spcBef>
                  <a:spcPts val="600"/>
                </a:spcBef>
                <a:spcAft>
                  <a:spcPts val="600"/>
                </a:spcAft>
              </a:pPr>
              <a:r>
                <a:rPr lang="en-NZ" sz="2800" dirty="0">
                  <a:solidFill>
                    <a:prstClr val="black"/>
                  </a:solidFill>
                  <a:latin typeface="Lato" panose="020F0502020204030203" pitchFamily="34" charset="0"/>
                  <a:cs typeface="Segoe UI" panose="020B0502040204020203" pitchFamily="34" charset="0"/>
                </a:rPr>
                <a:t>The </a:t>
              </a:r>
              <a:r>
                <a:rPr lang="en-NZ" sz="2800" b="1" dirty="0">
                  <a:solidFill>
                    <a:prstClr val="black"/>
                  </a:solidFill>
                  <a:latin typeface="Lato" panose="020F0502020204030203" pitchFamily="34" charset="0"/>
                  <a:cs typeface="Segoe UI" panose="020B0502040204020203" pitchFamily="34" charset="0"/>
                </a:rPr>
                <a:t>profile </a:t>
              </a:r>
              <a:r>
                <a:rPr lang="en-NZ" sz="2800" dirty="0">
                  <a:solidFill>
                    <a:prstClr val="black"/>
                  </a:solidFill>
                  <a:latin typeface="Lato" panose="020F0502020204030203" pitchFamily="34" charset="0"/>
                  <a:cs typeface="Segoe UI" panose="020B0502040204020203" pitchFamily="34" charset="0"/>
                </a:rPr>
                <a:t>module allows easy sampling of datasets along lines and plotting the results as cross sections and data profiles. It uses various packages, such as </a:t>
              </a:r>
              <a:r>
                <a:rPr lang="en-NZ" sz="2800" b="1" dirty="0" err="1">
                  <a:solidFill>
                    <a:prstClr val="black"/>
                  </a:solidFill>
                  <a:latin typeface="Lato" panose="020F0502020204030203" pitchFamily="34" charset="0"/>
                  <a:cs typeface="Segoe UI" panose="020B0502040204020203" pitchFamily="34" charset="0"/>
                </a:rPr>
                <a:t>PyGMT</a:t>
              </a:r>
              <a:r>
                <a:rPr lang="en-NZ" sz="2800" b="1" dirty="0">
                  <a:solidFill>
                    <a:prstClr val="black"/>
                  </a:solidFill>
                  <a:latin typeface="Lato" panose="020F0502020204030203" pitchFamily="34" charset="0"/>
                  <a:cs typeface="Segoe UI" panose="020B0502040204020203" pitchFamily="34" charset="0"/>
                </a:rPr>
                <a:t> </a:t>
              </a:r>
              <a:r>
                <a:rPr lang="en-NZ" sz="2800" dirty="0">
                  <a:solidFill>
                    <a:prstClr val="black"/>
                  </a:solidFill>
                  <a:latin typeface="Lato" panose="020F0502020204030203" pitchFamily="34" charset="0"/>
                  <a:cs typeface="Segoe UI" panose="020B0502040204020203" pitchFamily="34" charset="0"/>
                </a:rPr>
                <a:t>and </a:t>
              </a:r>
              <a:r>
                <a:rPr lang="en-NZ" sz="2800" b="1" dirty="0">
                  <a:solidFill>
                    <a:prstClr val="black"/>
                  </a:solidFill>
                  <a:latin typeface="Lato" panose="020F0502020204030203" pitchFamily="34" charset="0"/>
                  <a:cs typeface="Segoe UI" panose="020B0502040204020203" pitchFamily="34" charset="0"/>
                </a:rPr>
                <a:t>Verde</a:t>
              </a:r>
              <a:r>
                <a:rPr lang="en-NZ" sz="2800" dirty="0">
                  <a:solidFill>
                    <a:prstClr val="black"/>
                  </a:solidFill>
                  <a:latin typeface="Lato" panose="020F0502020204030203" pitchFamily="34" charset="0"/>
                  <a:cs typeface="Segoe UI" panose="020B0502040204020203" pitchFamily="34" charset="0"/>
                </a:rPr>
                <a:t> for sampling and plotting. The main function is </a:t>
              </a:r>
              <a:r>
                <a:rPr lang="en-NZ" sz="2800" b="1" dirty="0" err="1">
                  <a:solidFill>
                    <a:prstClr val="black"/>
                  </a:solidFill>
                  <a:latin typeface="Lato" panose="020F0502020204030203" pitchFamily="34" charset="0"/>
                  <a:cs typeface="Segoe UI" panose="020B0502040204020203" pitchFamily="34" charset="0"/>
                </a:rPr>
                <a:t>plot_profile</a:t>
              </a:r>
              <a:r>
                <a:rPr lang="en-NZ" sz="2800" b="1" dirty="0">
                  <a:solidFill>
                    <a:prstClr val="black"/>
                  </a:solidFill>
                  <a:latin typeface="Lato" panose="020F0502020204030203" pitchFamily="34" charset="0"/>
                  <a:cs typeface="Segoe UI" panose="020B0502040204020203" pitchFamily="34" charset="0"/>
                </a:rPr>
                <a:t>() </a:t>
              </a:r>
              <a:r>
                <a:rPr lang="en-NZ" sz="2800" dirty="0">
                  <a:solidFill>
                    <a:prstClr val="black"/>
                  </a:solidFill>
                  <a:latin typeface="Lato" panose="020F0502020204030203" pitchFamily="34" charset="0"/>
                  <a:cs typeface="Segoe UI" panose="020B0502040204020203" pitchFamily="34" charset="0"/>
                </a:rPr>
                <a:t>which allows 3 methods of defining a profile line: </a:t>
              </a:r>
            </a:p>
            <a:p>
              <a:pPr lvl="0">
                <a:spcBef>
                  <a:spcPts val="600"/>
                </a:spcBef>
                <a:spcAft>
                  <a:spcPts val="600"/>
                </a:spcAft>
              </a:pPr>
              <a:endParaRPr lang="en-NZ" sz="1200" dirty="0">
                <a:solidFill>
                  <a:prstClr val="black"/>
                </a:solidFill>
                <a:latin typeface="Lato" panose="020F0502020204030203" pitchFamily="34" charset="0"/>
                <a:cs typeface="Segoe UI" panose="020B0502040204020203" pitchFamily="34" charset="0"/>
              </a:endParaRPr>
            </a:p>
            <a:p>
              <a:pPr lvl="1">
                <a:spcBef>
                  <a:spcPts val="600"/>
                </a:spcBef>
                <a:spcAft>
                  <a:spcPts val="600"/>
                </a:spcAft>
              </a:pPr>
              <a:r>
                <a:rPr lang="en-NZ" sz="2800" b="1" dirty="0">
                  <a:solidFill>
                    <a:prstClr val="black"/>
                  </a:solidFill>
                  <a:latin typeface="Lato" panose="020F0502020204030203" pitchFamily="34" charset="0"/>
                  <a:cs typeface="Segoe UI" panose="020B0502040204020203" pitchFamily="34" charset="0"/>
                </a:rPr>
                <a:t>1) </a:t>
              </a:r>
              <a:r>
                <a:rPr lang="en-NZ" sz="2800" dirty="0">
                  <a:solidFill>
                    <a:prstClr val="black"/>
                  </a:solidFill>
                  <a:latin typeface="Lato" panose="020F0502020204030203" pitchFamily="34" charset="0"/>
                  <a:cs typeface="Segoe UI" panose="020B0502040204020203" pitchFamily="34" charset="0"/>
                </a:rPr>
                <a:t>a straight line between 2 points</a:t>
              </a:r>
            </a:p>
            <a:p>
              <a:pPr lvl="1">
                <a:spcBef>
                  <a:spcPts val="600"/>
                </a:spcBef>
                <a:spcAft>
                  <a:spcPts val="600"/>
                </a:spcAft>
              </a:pPr>
              <a:r>
                <a:rPr lang="en-NZ" sz="2800" b="1" dirty="0">
                  <a:solidFill>
                    <a:prstClr val="black"/>
                  </a:solidFill>
                  <a:latin typeface="Lato" panose="020F0502020204030203" pitchFamily="34" charset="0"/>
                  <a:cs typeface="Segoe UI" panose="020B0502040204020203" pitchFamily="34" charset="0"/>
                </a:rPr>
                <a:t>2) </a:t>
              </a:r>
              <a:r>
                <a:rPr lang="en-NZ" sz="2800" dirty="0">
                  <a:solidFill>
                    <a:prstClr val="black"/>
                  </a:solidFill>
                  <a:latin typeface="Lato" panose="020F0502020204030203" pitchFamily="34" charset="0"/>
                  <a:cs typeface="Segoe UI" panose="020B0502040204020203" pitchFamily="34" charset="0"/>
                </a:rPr>
                <a:t>the path of a shapefile</a:t>
              </a:r>
            </a:p>
            <a:p>
              <a:pPr lvl="1">
                <a:spcBef>
                  <a:spcPts val="600"/>
                </a:spcBef>
                <a:spcAft>
                  <a:spcPts val="600"/>
                </a:spcAft>
              </a:pPr>
              <a:r>
                <a:rPr lang="en-NZ" sz="2800" b="1" dirty="0">
                  <a:solidFill>
                    <a:prstClr val="black"/>
                  </a:solidFill>
                  <a:latin typeface="Lato" panose="020F0502020204030203" pitchFamily="34" charset="0"/>
                  <a:cs typeface="Segoe UI" panose="020B0502040204020203" pitchFamily="34" charset="0"/>
                </a:rPr>
                <a:t>3) </a:t>
              </a:r>
              <a:r>
                <a:rPr lang="en-NZ" sz="2800" dirty="0">
                  <a:solidFill>
                    <a:prstClr val="black"/>
                  </a:solidFill>
                  <a:latin typeface="Lato" panose="020F0502020204030203" pitchFamily="34" charset="0"/>
                  <a:cs typeface="Segoe UI" panose="020B0502040204020203" pitchFamily="34" charset="0"/>
                </a:rPr>
                <a:t>interactively drawing a line on a map.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E2788E5-048C-46F4-8A23-6E698EBA07B2}"/>
                </a:ext>
              </a:extLst>
            </p:cNvPr>
            <p:cNvSpPr/>
            <p:nvPr/>
          </p:nvSpPr>
          <p:spPr>
            <a:xfrm>
              <a:off x="10561892" y="11466967"/>
              <a:ext cx="13011260" cy="1323506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F749CBE-866A-402B-B25E-A771C591E87C}"/>
              </a:ext>
            </a:extLst>
          </p:cNvPr>
          <p:cNvGrpSpPr/>
          <p:nvPr/>
        </p:nvGrpSpPr>
        <p:grpSpPr>
          <a:xfrm>
            <a:off x="24003061" y="3196951"/>
            <a:ext cx="12145621" cy="21448847"/>
            <a:chOff x="10541005" y="11478930"/>
            <a:chExt cx="12145621" cy="2144884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AB02ABD-09F1-4BCE-B747-F266FC14C5F4}"/>
                </a:ext>
              </a:extLst>
            </p:cNvPr>
            <p:cNvSpPr/>
            <p:nvPr/>
          </p:nvSpPr>
          <p:spPr>
            <a:xfrm>
              <a:off x="11838902" y="14035652"/>
              <a:ext cx="10255030" cy="34778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NZ" sz="20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# define a region</a:t>
              </a:r>
              <a:endParaRPr lang="en-NZ" sz="20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region = </a:t>
              </a:r>
              <a:r>
                <a:rPr lang="en-NZ" sz="20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regions.pine_island_glacier</a:t>
              </a:r>
              <a:endParaRPr lang="en-NZ" sz="20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b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NZ" sz="20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# download</a:t>
              </a:r>
              <a:endParaRPr lang="en-NZ" sz="20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NZ" sz="20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bedmachine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NZ" sz="20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fetch.bedmachine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NZ" sz="20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"bed"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NZ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spacing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NZ" sz="2000" dirty="0">
                  <a:solidFill>
                    <a:srgbClr val="098658"/>
                  </a:solidFill>
                  <a:latin typeface="Consolas" panose="020B0609020204030204" pitchFamily="49" charset="0"/>
                </a:rPr>
                <a:t>1e3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NZ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region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=region)</a:t>
              </a:r>
            </a:p>
            <a:p>
              <a:r>
                <a:rPr lang="en-NZ" sz="20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bedmap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fetch.bedmap2(</a:t>
              </a:r>
              <a:r>
                <a:rPr lang="en-NZ" sz="20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"bed"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NZ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spacing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NZ" sz="2000" dirty="0">
                  <a:solidFill>
                    <a:srgbClr val="098658"/>
                  </a:solidFill>
                  <a:latin typeface="Consolas" panose="020B0609020204030204" pitchFamily="49" charset="0"/>
                </a:rPr>
                <a:t>1e3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NZ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region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=region)</a:t>
              </a:r>
            </a:p>
            <a:p>
              <a:b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NZ" sz="20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# compare</a:t>
              </a:r>
              <a:endParaRPr lang="en-NZ" sz="20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NZ" sz="20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dif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grid1, grid2 = </a:t>
              </a:r>
              <a:r>
                <a:rPr lang="en-NZ" sz="20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utils.grd_compare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</a:p>
            <a:p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   </a:t>
              </a:r>
              <a:r>
                <a:rPr lang="en-NZ" sz="20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bedmachine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NZ" sz="20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bedmap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   </a:t>
              </a:r>
              <a:r>
                <a:rPr lang="en-NZ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plot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NZ" sz="20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True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g</a:t>
              </a:r>
              <a:r>
                <a:rPr lang="en-NZ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rid1_name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NZ" sz="20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"</a:t>
              </a:r>
              <a:r>
                <a:rPr lang="en-NZ" sz="2000" dirty="0" err="1">
                  <a:solidFill>
                    <a:srgbClr val="A31515"/>
                  </a:solidFill>
                  <a:latin typeface="Consolas" panose="020B0609020204030204" pitchFamily="49" charset="0"/>
                </a:rPr>
                <a:t>bedmachine</a:t>
              </a:r>
              <a:r>
                <a:rPr lang="en-NZ" sz="20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 bed"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NZ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grid2_name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NZ" sz="20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"bedmap2 bed"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35AA5F5-A76B-4C4B-A4C9-6E6BFC7D276D}"/>
                </a:ext>
              </a:extLst>
            </p:cNvPr>
            <p:cNvGrpSpPr/>
            <p:nvPr/>
          </p:nvGrpSpPr>
          <p:grpSpPr>
            <a:xfrm>
              <a:off x="10541005" y="11478930"/>
              <a:ext cx="12145621" cy="21448847"/>
              <a:chOff x="10426650" y="3239145"/>
              <a:chExt cx="12145621" cy="21448847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23FB66E-766B-4E7F-8B1D-7A39F3FCA2D3}"/>
                  </a:ext>
                </a:extLst>
              </p:cNvPr>
              <p:cNvSpPr txBox="1"/>
              <p:nvPr/>
            </p:nvSpPr>
            <p:spPr>
              <a:xfrm>
                <a:off x="10607922" y="3447236"/>
                <a:ext cx="11745623" cy="2523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600" b="1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from</a:t>
                </a:r>
                <a:r>
                  <a:rPr lang="en-US" sz="36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antarctic_plots </a:t>
                </a:r>
                <a:r>
                  <a:rPr lang="en-US" sz="3600" b="1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import</a:t>
                </a:r>
                <a:r>
                  <a:rPr lang="en-US" sz="36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NZ" sz="36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utils</a:t>
                </a:r>
                <a:endParaRPr lang="en-NZ" sz="3600" b="1" dirty="0">
                  <a:solidFill>
                    <a:prstClr val="black"/>
                  </a:solidFill>
                  <a:latin typeface="Consolas" panose="020B0609020204030204" pitchFamily="49" charset="0"/>
                </a:endParaRPr>
              </a:p>
              <a:p>
                <a:pPr lvl="0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NZ" sz="2800" dirty="0">
                    <a:solidFill>
                      <a:prstClr val="black"/>
                    </a:solidFill>
                    <a:latin typeface="Lato" panose="020F0502020204030203" pitchFamily="34" charset="0"/>
                    <a:cs typeface="Segoe UI" panose="020B0502040204020203" pitchFamily="34" charset="0"/>
                  </a:rPr>
                  <a:t>The </a:t>
                </a:r>
                <a:r>
                  <a:rPr lang="en-NZ" sz="2800" b="1" dirty="0">
                    <a:solidFill>
                      <a:prstClr val="black"/>
                    </a:solidFill>
                    <a:latin typeface="Lato" panose="020F0502020204030203" pitchFamily="34" charset="0"/>
                    <a:cs typeface="Segoe UI" panose="020B0502040204020203" pitchFamily="34" charset="0"/>
                  </a:rPr>
                  <a:t>utils </a:t>
                </a:r>
                <a:r>
                  <a:rPr lang="en-NZ" sz="2800" dirty="0">
                    <a:solidFill>
                      <a:prstClr val="black"/>
                    </a:solidFill>
                    <a:latin typeface="Lato" panose="020F0502020204030203" pitchFamily="34" charset="0"/>
                    <a:cs typeface="Segoe UI" panose="020B0502040204020203" pitchFamily="34" charset="0"/>
                  </a:rPr>
                  <a:t>module provides several useful functions for general geoscience applications. These include comparing two grids, fitting trends to a grid, masking grids based on shapefiles, and various coordinate conversions and utilities.</a:t>
                </a:r>
                <a:endParaRPr lang="en-NZ" sz="3200" dirty="0">
                  <a:solidFill>
                    <a:prstClr val="black"/>
                  </a:solidFill>
                  <a:latin typeface="Lato" panose="020F050202020403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9B9AD63-76B9-4ECF-81F9-E5D4403A7753}"/>
                  </a:ext>
                </a:extLst>
              </p:cNvPr>
              <p:cNvSpPr/>
              <p:nvPr/>
            </p:nvSpPr>
            <p:spPr>
              <a:xfrm>
                <a:off x="10426650" y="3239145"/>
                <a:ext cx="12145621" cy="21448847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Z"/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0A11E7C-9B74-406D-9D1D-F64FE38BBC9E}"/>
              </a:ext>
            </a:extLst>
          </p:cNvPr>
          <p:cNvGrpSpPr/>
          <p:nvPr/>
        </p:nvGrpSpPr>
        <p:grpSpPr>
          <a:xfrm>
            <a:off x="12232440" y="25280114"/>
            <a:ext cx="7515057" cy="1561097"/>
            <a:chOff x="11521537" y="25244604"/>
            <a:chExt cx="8494038" cy="1764460"/>
          </a:xfrm>
        </p:grpSpPr>
        <p:pic>
          <p:nvPicPr>
            <p:cNvPr id="25" name="Graphic 24" descr="Home">
              <a:extLst>
                <a:ext uri="{FF2B5EF4-FFF2-40B4-BE49-F238E27FC236}">
                  <a16:creationId xmlns:a16="http://schemas.microsoft.com/office/drawing/2014/main" id="{2E0523DB-1E81-4DC1-8D11-B9E1ACD79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572894" y="25844599"/>
              <a:ext cx="549473" cy="54947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78D1117-DDCB-44EF-A932-49B5D1403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596957" y="26509708"/>
              <a:ext cx="499356" cy="499356"/>
            </a:xfrm>
            <a:prstGeom prst="rect">
              <a:avLst/>
            </a:prstGeom>
          </p:spPr>
        </p:pic>
        <p:pic>
          <p:nvPicPr>
            <p:cNvPr id="33" name="Graphic 32" descr="Envelope">
              <a:extLst>
                <a:ext uri="{FF2B5EF4-FFF2-40B4-BE49-F238E27FC236}">
                  <a16:creationId xmlns:a16="http://schemas.microsoft.com/office/drawing/2014/main" id="{42C7ABA5-7D34-4A49-8B73-15B3C89ED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521537" y="25244604"/>
              <a:ext cx="652185" cy="652185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77BDC51-14E7-42CA-B6A0-9561159F2B37}"/>
                </a:ext>
              </a:extLst>
            </p:cNvPr>
            <p:cNvSpPr txBox="1"/>
            <p:nvPr/>
          </p:nvSpPr>
          <p:spPr>
            <a:xfrm>
              <a:off x="12434010" y="25293159"/>
              <a:ext cx="7581565" cy="1704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600"/>
                </a:spcBef>
                <a:spcAft>
                  <a:spcPts val="600"/>
                </a:spcAft>
              </a:pPr>
              <a:r>
                <a:rPr lang="en-NZ" sz="2400" dirty="0">
                  <a:solidFill>
                    <a:schemeClr val="accent1"/>
                  </a:solidFill>
                  <a:latin typeface="Lato" panose="020F0502020204030203" pitchFamily="34" charset="0"/>
                  <a:cs typeface="Segoe UI" panose="020B0502040204020203" pitchFamily="34" charset="0"/>
                </a:rPr>
                <a:t>matt.d.tankersley@gmail.com</a:t>
              </a:r>
            </a:p>
            <a:p>
              <a:pPr lvl="0">
                <a:spcBef>
                  <a:spcPts val="600"/>
                </a:spcBef>
                <a:spcAft>
                  <a:spcPts val="600"/>
                </a:spcAft>
              </a:pPr>
              <a:r>
                <a:rPr lang="en-NZ" sz="2400" dirty="0">
                  <a:solidFill>
                    <a:schemeClr val="accent1"/>
                  </a:solidFill>
                  <a:latin typeface="Lato" panose="020F0502020204030203" pitchFamily="34" charset="0"/>
                  <a:cs typeface="Segoe UI" panose="020B0502040204020203" pitchFamily="34" charset="0"/>
                </a:rPr>
                <a:t>http://antarctic-plots.rtfd.io/</a:t>
              </a:r>
            </a:p>
            <a:p>
              <a:pPr lvl="0">
                <a:spcBef>
                  <a:spcPts val="600"/>
                </a:spcBef>
                <a:spcAft>
                  <a:spcPts val="600"/>
                </a:spcAft>
              </a:pPr>
              <a:r>
                <a:rPr lang="en-NZ" sz="2400" dirty="0">
                  <a:solidFill>
                    <a:schemeClr val="accent1"/>
                  </a:solidFill>
                  <a:latin typeface="Lato" panose="020F0502020204030203" pitchFamily="34" charset="0"/>
                  <a:cs typeface="Segoe UI" panose="020B0502040204020203" pitchFamily="34" charset="0"/>
                </a:rPr>
                <a:t>https://github.com/mdtanker/antarctic_plots</a:t>
              </a:r>
            </a:p>
          </p:txBody>
        </p:sp>
      </p:grpSp>
      <p:pic>
        <p:nvPicPr>
          <p:cNvPr id="45" name="Picture 44" descr="Logo, company name&#10;&#10;Description automatically generated">
            <a:extLst>
              <a:ext uri="{FF2B5EF4-FFF2-40B4-BE49-F238E27FC236}">
                <a16:creationId xmlns:a16="http://schemas.microsoft.com/office/drawing/2014/main" id="{BC03D2EC-173F-45E9-8C63-61F015DD791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981231" y="25285126"/>
            <a:ext cx="3081508" cy="1668417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287F6B50-8BA9-40D0-BCFB-B902D92CFA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9981" y="3596139"/>
            <a:ext cx="10845295" cy="5422648"/>
          </a:xfrm>
          <a:prstGeom prst="rect">
            <a:avLst/>
          </a:prstGeom>
        </p:spPr>
      </p:pic>
      <p:pic>
        <p:nvPicPr>
          <p:cNvPr id="74" name="Picture 7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8AEC2BD-7576-4FFA-9823-A6A1C759A92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819475" y="9231548"/>
            <a:ext cx="10364298" cy="4872253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E4B8BADF-95DD-412B-B0FA-9F61E751CE1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616886" y="5278856"/>
            <a:ext cx="6723324" cy="4986852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03137EB6-6B66-4BC1-AA9C-8DCE2F2EB421}"/>
              </a:ext>
            </a:extLst>
          </p:cNvPr>
          <p:cNvSpPr/>
          <p:nvPr/>
        </p:nvSpPr>
        <p:spPr>
          <a:xfrm>
            <a:off x="24459547" y="14971350"/>
            <a:ext cx="6613268" cy="9325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2000" dirty="0">
                <a:solidFill>
                  <a:srgbClr val="008000"/>
                </a:solidFill>
                <a:latin typeface="Consolas" panose="020B0609020204030204" pitchFamily="49" charset="0"/>
              </a:rPr>
              <a:t># download</a:t>
            </a:r>
            <a:endParaRPr lang="en-NZ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Z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ice_velocity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NZ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fetch.ice_vel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region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regions.marie_byrd_land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spacing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098658"/>
                </a:solidFill>
                <a:latin typeface="Consolas" panose="020B0609020204030204" pitchFamily="49" charset="0"/>
              </a:rPr>
              <a:t>1e3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NZ" sz="2000" dirty="0">
                <a:solidFill>
                  <a:srgbClr val="008000"/>
                </a:solidFill>
                <a:latin typeface="Consolas" panose="020B0609020204030204" pitchFamily="49" charset="0"/>
              </a:rPr>
              <a:t># extract and detrend</a:t>
            </a:r>
            <a:endParaRPr lang="en-NZ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fit, detrend = </a:t>
            </a:r>
            <a:r>
              <a:rPr lang="en-NZ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utils.grd_trend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ice_velocity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NZ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deg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NZ" sz="2000" dirty="0">
                <a:solidFill>
                  <a:srgbClr val="008000"/>
                </a:solidFill>
                <a:latin typeface="Consolas" panose="020B0609020204030204" pitchFamily="49" charset="0"/>
              </a:rPr>
              <a:t># plot</a:t>
            </a:r>
            <a:endParaRPr lang="en-NZ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fig = </a:t>
            </a:r>
            <a:r>
              <a:rPr lang="en-NZ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maps.plot_grd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(detrend,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fig_height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cmap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'plasma'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grd2cpt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coast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cbar_label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'detrended'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fig = </a:t>
            </a:r>
            <a:r>
              <a:rPr lang="en-NZ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maps.plot_grd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(fit,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fig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=fig,  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fig_height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cmap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'plasma'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grd2cpt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coast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cbar_label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'trend order: 3'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  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inset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NZ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inset_pos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'BL'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origin_shift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NZ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yshift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fig = </a:t>
            </a:r>
            <a:r>
              <a:rPr lang="en-NZ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maps.plot_grd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NZ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ice_velocity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fig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=fig, 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fig_height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cmap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'plasma'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grd2cpt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coast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cbar_label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'ice velocity'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title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"Detrending a grid"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origin_shift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NZ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yshift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NZ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fig.show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44645B39-3A4C-4306-A2C0-0167EF13236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453632" y="14314839"/>
            <a:ext cx="4746518" cy="1007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9683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26023</TotalTime>
  <Words>1531</Words>
  <Application>Microsoft Office PowerPoint</Application>
  <PresentationFormat>Custom</PresentationFormat>
  <Paragraphs>176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Consolas</vt:lpstr>
      <vt:lpstr>Lato</vt:lpstr>
      <vt:lpstr>Lato Black</vt:lpstr>
      <vt:lpstr>1_Office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Tankersley</dc:creator>
  <cp:lastModifiedBy>Matthew Tankersley</cp:lastModifiedBy>
  <cp:revision>184</cp:revision>
  <dcterms:created xsi:type="dcterms:W3CDTF">2021-10-15T00:07:22Z</dcterms:created>
  <dcterms:modified xsi:type="dcterms:W3CDTF">2022-09-22T01:33:05Z</dcterms:modified>
</cp:coreProperties>
</file>